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317" r:id="rId4"/>
    <p:sldId id="267" r:id="rId5"/>
    <p:sldId id="278" r:id="rId6"/>
    <p:sldId id="269" r:id="rId7"/>
    <p:sldId id="270" r:id="rId8"/>
    <p:sldId id="271" r:id="rId9"/>
    <p:sldId id="273" r:id="rId10"/>
    <p:sldId id="272" r:id="rId11"/>
    <p:sldId id="274" r:id="rId12"/>
    <p:sldId id="279" r:id="rId13"/>
    <p:sldId id="258" r:id="rId14"/>
    <p:sldId id="281" r:id="rId15"/>
    <p:sldId id="288" r:id="rId16"/>
    <p:sldId id="282" r:id="rId17"/>
    <p:sldId id="296" r:id="rId18"/>
    <p:sldId id="290" r:id="rId19"/>
    <p:sldId id="346" r:id="rId20"/>
    <p:sldId id="341" r:id="rId21"/>
    <p:sldId id="297" r:id="rId22"/>
    <p:sldId id="294" r:id="rId23"/>
    <p:sldId id="348" r:id="rId24"/>
    <p:sldId id="298" r:id="rId25"/>
    <p:sldId id="299" r:id="rId26"/>
    <p:sldId id="300" r:id="rId27"/>
    <p:sldId id="303" r:id="rId28"/>
    <p:sldId id="304" r:id="rId29"/>
    <p:sldId id="349" r:id="rId30"/>
    <p:sldId id="308" r:id="rId31"/>
    <p:sldId id="306" r:id="rId32"/>
    <p:sldId id="305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50" r:id="rId42"/>
    <p:sldId id="309" r:id="rId43"/>
    <p:sldId id="314" r:id="rId44"/>
    <p:sldId id="310" r:id="rId45"/>
    <p:sldId id="315" r:id="rId46"/>
    <p:sldId id="343" r:id="rId47"/>
    <p:sldId id="351" r:id="rId48"/>
    <p:sldId id="344" r:id="rId49"/>
    <p:sldId id="345" r:id="rId50"/>
    <p:sldId id="291" r:id="rId51"/>
    <p:sldId id="334" r:id="rId52"/>
    <p:sldId id="292" r:id="rId53"/>
    <p:sldId id="321" r:id="rId54"/>
    <p:sldId id="293" r:id="rId55"/>
    <p:sldId id="259" r:id="rId56"/>
    <p:sldId id="331" r:id="rId5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  <a:srgbClr val="A79281"/>
    <a:srgbClr val="FFD966"/>
    <a:srgbClr val="7F6000"/>
    <a:srgbClr val="F9F6F0"/>
    <a:srgbClr val="FDEFCD"/>
    <a:srgbClr val="FFF8ED"/>
    <a:srgbClr val="FEEDEA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581" autoAdjust="0"/>
  </p:normalViewPr>
  <p:slideViewPr>
    <p:cSldViewPr snapToGrid="0" snapToObjects="1">
      <p:cViewPr varScale="1">
        <p:scale>
          <a:sx n="69" d="100"/>
          <a:sy n="69" d="100"/>
        </p:scale>
        <p:origin x="65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2" d="100"/>
          <a:sy n="42" d="100"/>
        </p:scale>
        <p:origin x="348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27T15:50:01.680" idx="2">
    <p:pos x="9216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D0184-771C-41BC-8D33-C00DD4D3F986}" type="datetimeFigureOut">
              <a:rPr lang="zh-TW" altLang="en-US" smtClean="0"/>
              <a:t>2024/8/28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B125-A6B6-49FA-B966-51E1C3E654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08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34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28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8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55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7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2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0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1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43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7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-50800" y="9144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458" y="676480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000" b="1" dirty="0" smtClean="0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診所網站開發</a:t>
            </a:r>
            <a:r>
              <a:rPr lang="zh-TW" altLang="en-US" sz="6000" b="1" dirty="0" smtClean="0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專案</a:t>
            </a:r>
            <a:endParaRPr 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4094" y="1807845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3200" dirty="0" smtClean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3200" dirty="0" smtClean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Clinic </a:t>
            </a:r>
            <a:r>
              <a:rPr lang="en-US" sz="3200" dirty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Website Project</a:t>
            </a:r>
            <a:r>
              <a:rPr lang="zh-TW" altLang="en-US" sz="3200" dirty="0" smtClean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3200" dirty="0" smtClean="0">
                <a:solidFill>
                  <a:srgbClr val="484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endParaRPr lang="en-US" sz="3200" dirty="0">
              <a:solidFill>
                <a:srgbClr val="484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94094" y="2228008"/>
            <a:ext cx="2359314" cy="1007840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7702"/>
              </a:lnSpc>
              <a:buNone/>
              <a:defRPr sz="6000" b="1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defRPr>
            </a:lvl1pPr>
          </a:lstStyle>
          <a:p>
            <a:r>
              <a:rPr lang="zh-TW" altLang="en-US" sz="44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第二組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419023" y="2228008"/>
            <a:ext cx="6001406" cy="1007840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7702"/>
              </a:lnSpc>
              <a:buNone/>
              <a:defRPr sz="6000" b="1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defRPr>
            </a:lvl1pPr>
          </a:lstStyle>
          <a:p>
            <a:r>
              <a:rPr lang="zh-TW" altLang="en-US" sz="3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指導老師：張庭禎、江聖榮 老師</a:t>
            </a:r>
            <a:endParaRPr lang="en-US" altLang="zh-TW" sz="3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3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zh-TW" altLang="en-US" sz="32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117122" y="3931941"/>
            <a:ext cx="3183038" cy="3183038"/>
            <a:chOff x="6422360" y="2954053"/>
            <a:chExt cx="3183038" cy="3183038"/>
          </a:xfrm>
        </p:grpSpPr>
        <p:sp>
          <p:nvSpPr>
            <p:cNvPr id="9" name="橢圓 8"/>
            <p:cNvSpPr/>
            <p:nvPr/>
          </p:nvSpPr>
          <p:spPr>
            <a:xfrm>
              <a:off x="6422360" y="2954053"/>
              <a:ext cx="3183038" cy="3183038"/>
            </a:xfrm>
            <a:prstGeom prst="ellipse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3" r="20081" b="7295"/>
            <a:stretch/>
          </p:blipFill>
          <p:spPr>
            <a:xfrm>
              <a:off x="7332736" y="3088729"/>
              <a:ext cx="1362286" cy="1823724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6952538" y="4892312"/>
              <a:ext cx="2217275" cy="761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b="1" dirty="0">
                  <a:solidFill>
                    <a:srgbClr val="FDEFCD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愛心寶寶</a:t>
              </a:r>
              <a:r>
                <a:rPr lang="zh-TW" altLang="en-US" b="1" dirty="0" smtClean="0">
                  <a:solidFill>
                    <a:srgbClr val="FDEFCD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診所</a:t>
              </a:r>
              <a:endParaRPr lang="en-US" altLang="zh-TW" b="1" dirty="0" smtClean="0">
                <a:solidFill>
                  <a:srgbClr val="FDEFCD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1100" dirty="0" smtClean="0">
                  <a:solidFill>
                    <a:srgbClr val="FDEFCD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CARING FOR BRIGHT BEGINNINGS</a:t>
              </a:r>
              <a:endParaRPr lang="zh-TW" altLang="en-US" sz="1100" dirty="0">
                <a:solidFill>
                  <a:srgbClr val="FDEFCD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603692" y="3861466"/>
            <a:ext cx="45468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組員名單</a:t>
            </a:r>
            <a:r>
              <a:rPr lang="en-US" altLang="zh-TW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吳宗祐</a:t>
            </a:r>
            <a:r>
              <a:rPr lang="en-US" altLang="zh-TW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陳兆緯</a:t>
            </a: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黃泳承</a:t>
            </a:r>
            <a:r>
              <a:rPr lang="en-US" altLang="zh-TW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陳穎達</a:t>
            </a: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徐崇淵</a:t>
            </a:r>
            <a:endParaRPr lang="en-US" altLang="zh-TW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10" name="五邊形 9"/>
          <p:cNvSpPr/>
          <p:nvPr/>
        </p:nvSpPr>
        <p:spPr>
          <a:xfrm>
            <a:off x="124925" y="126395"/>
            <a:ext cx="12573451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藥品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Medicine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9" t="7327" r="970" b="74737"/>
          <a:stretch/>
        </p:blipFill>
        <p:spPr>
          <a:xfrm>
            <a:off x="349768" y="2346960"/>
            <a:ext cx="3338311" cy="3241040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5873"/>
              </p:ext>
            </p:extLst>
          </p:nvPr>
        </p:nvGraphicFramePr>
        <p:xfrm>
          <a:off x="4173970" y="2013986"/>
          <a:ext cx="10109201" cy="507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81">
                  <a:extLst>
                    <a:ext uri="{9D8B030D-6E8A-4147-A177-3AD203B41FA5}">
                      <a16:colId xmlns:a16="http://schemas.microsoft.com/office/drawing/2014/main" val="4097111497"/>
                    </a:ext>
                  </a:extLst>
                </a:gridCol>
                <a:gridCol w="2187769">
                  <a:extLst>
                    <a:ext uri="{9D8B030D-6E8A-4147-A177-3AD203B41FA5}">
                      <a16:colId xmlns:a16="http://schemas.microsoft.com/office/drawing/2014/main" val="4246069661"/>
                    </a:ext>
                  </a:extLst>
                </a:gridCol>
                <a:gridCol w="4712451">
                  <a:extLst>
                    <a:ext uri="{9D8B030D-6E8A-4147-A177-3AD203B41FA5}">
                      <a16:colId xmlns:a16="http://schemas.microsoft.com/office/drawing/2014/main" val="2020968692"/>
                    </a:ext>
                  </a:extLst>
                </a:gridCol>
              </a:tblGrid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藥品代碼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medId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VARCHAR(45) [PK/NN]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87759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藥品名稱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medName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VARCHAR(45)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86293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</a:t>
                      </a:r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種類</a:t>
                      </a:r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	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medType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VARCHAR(45)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5672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</a:t>
                      </a:r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適應症</a:t>
                      </a:r>
                      <a:endParaRPr lang="en-US" altLang="zh-TW" sz="28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Indications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VARCHAR(45)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74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藥品數量</a:t>
                      </a:r>
                      <a:endParaRPr lang="en-US" altLang="zh-TW" sz="28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quantity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INT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67942"/>
                  </a:ext>
                </a:extLst>
              </a:tr>
            </a:tbl>
          </a:graphicData>
        </a:graphic>
      </p:graphicFrame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822730" y="5547360"/>
            <a:ext cx="1663266" cy="238725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2796486" y="5547360"/>
            <a:ext cx="1315603" cy="238725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7" t="8563" r="40391" b="76173"/>
          <a:stretch/>
        </p:blipFill>
        <p:spPr>
          <a:xfrm>
            <a:off x="345441" y="2378592"/>
            <a:ext cx="3332479" cy="3077328"/>
          </a:xfrm>
          <a:prstGeom prst="rect">
            <a:avLst/>
          </a:prstGeom>
        </p:spPr>
      </p:pic>
      <p:sp>
        <p:nvSpPr>
          <p:cNvPr id="10" name="五邊形 9"/>
          <p:cNvSpPr/>
          <p:nvPr/>
        </p:nvSpPr>
        <p:spPr>
          <a:xfrm>
            <a:off x="124925" y="126395"/>
            <a:ext cx="12573451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處方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箋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Prescription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19914"/>
              </p:ext>
            </p:extLst>
          </p:nvPr>
        </p:nvGraphicFramePr>
        <p:xfrm>
          <a:off x="4173970" y="2013986"/>
          <a:ext cx="10109201" cy="507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981">
                  <a:extLst>
                    <a:ext uri="{9D8B030D-6E8A-4147-A177-3AD203B41FA5}">
                      <a16:colId xmlns:a16="http://schemas.microsoft.com/office/drawing/2014/main" val="4097111497"/>
                    </a:ext>
                  </a:extLst>
                </a:gridCol>
                <a:gridCol w="3061529">
                  <a:extLst>
                    <a:ext uri="{9D8B030D-6E8A-4147-A177-3AD203B41FA5}">
                      <a16:colId xmlns:a16="http://schemas.microsoft.com/office/drawing/2014/main" val="4246069661"/>
                    </a:ext>
                  </a:extLst>
                </a:gridCol>
                <a:gridCol w="3838691">
                  <a:extLst>
                    <a:ext uri="{9D8B030D-6E8A-4147-A177-3AD203B41FA5}">
                      <a16:colId xmlns:a16="http://schemas.microsoft.com/office/drawing/2014/main" val="2020968692"/>
                    </a:ext>
                  </a:extLst>
                </a:gridCol>
              </a:tblGrid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處方簽代碼 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>
                          <a:solidFill>
                            <a:srgbClr val="484237"/>
                          </a:solidFill>
                          <a:latin typeface="+mn-lt"/>
                        </a:rPr>
                        <a:t>preCode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VARCHAR(45) [PK/NN]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87759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預約編號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appointmentCode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VARCHAR(45)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86293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藥品代碼</a:t>
                      </a:r>
                      <a:endParaRPr lang="zh-TW" altLang="en-US" sz="28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medicineId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8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5672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藥品使用天數</a:t>
                      </a:r>
                      <a:endParaRPr lang="en-US" altLang="zh-TW" sz="28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medDay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8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INT</a:t>
                      </a:r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74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8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28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67942"/>
                  </a:ext>
                </a:extLst>
              </a:tr>
            </a:tbl>
          </a:graphicData>
        </a:graphic>
      </p:graphicFrame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822730" y="5547360"/>
            <a:ext cx="1663266" cy="238725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2796486" y="5547360"/>
            <a:ext cx="1315603" cy="238725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18" name="五邊形 17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09289" y="3344614"/>
            <a:ext cx="723788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 用 案 例 圖</a:t>
            </a:r>
            <a:endParaRPr lang="en-US" altLang="zh-TW" sz="8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14983" y="4791164"/>
            <a:ext cx="5426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Use case diagram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pSp>
        <p:nvGrpSpPr>
          <p:cNvPr id="25" name="群組 24"/>
          <p:cNvGrpSpPr/>
          <p:nvPr/>
        </p:nvGrpSpPr>
        <p:grpSpPr>
          <a:xfrm>
            <a:off x="11871960" y="505608"/>
            <a:ext cx="2758441" cy="3246971"/>
            <a:chOff x="10856314" y="251460"/>
            <a:chExt cx="3083916" cy="371856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98" b="50451"/>
            <a:stretch/>
          </p:blipFill>
          <p:spPr>
            <a:xfrm>
              <a:off x="11308080" y="251460"/>
              <a:ext cx="2632150" cy="371856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9" t="66811" r="22654" b="19584"/>
            <a:stretch/>
          </p:blipFill>
          <p:spPr>
            <a:xfrm>
              <a:off x="10856314" y="1463040"/>
              <a:ext cx="1722120" cy="1021080"/>
            </a:xfrm>
            <a:prstGeom prst="rect">
              <a:avLst/>
            </a:prstGeom>
          </p:spPr>
        </p:pic>
      </p:grpSp>
      <p:sp>
        <p:nvSpPr>
          <p:cNvPr id="15" name="圓角矩形 14"/>
          <p:cNvSpPr/>
          <p:nvPr/>
        </p:nvSpPr>
        <p:spPr>
          <a:xfrm>
            <a:off x="1369672" y="2181740"/>
            <a:ext cx="12635888" cy="5054094"/>
          </a:xfrm>
          <a:prstGeom prst="roundRect">
            <a:avLst>
              <a:gd name="adj" fmla="val 11869"/>
            </a:avLst>
          </a:prstGeom>
          <a:solidFill>
            <a:srgbClr val="A7928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29225" r="17227" b="25041"/>
          <a:stretch/>
        </p:blipFill>
        <p:spPr>
          <a:xfrm>
            <a:off x="1737360" y="2659111"/>
            <a:ext cx="11968480" cy="4463049"/>
          </a:xfrm>
          <a:prstGeom prst="rect">
            <a:avLst/>
          </a:prstGeom>
          <a:ln>
            <a:noFill/>
          </a:ln>
        </p:spPr>
      </p:pic>
      <p:sp>
        <p:nvSpPr>
          <p:cNvPr id="33" name="五邊形 32"/>
          <p:cNvSpPr/>
          <p:nvPr/>
        </p:nvSpPr>
        <p:spPr>
          <a:xfrm>
            <a:off x="124925" y="114856"/>
            <a:ext cx="729695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 人 瀏 覽 畫 面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0155" r="43252" b="10040"/>
          <a:stretch/>
        </p:blipFill>
        <p:spPr>
          <a:xfrm>
            <a:off x="606942" y="5681536"/>
            <a:ext cx="872724" cy="2618167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1479666" y="4306334"/>
            <a:ext cx="2398653" cy="1205593"/>
          </a:xfrm>
          <a:prstGeom prst="roundRect">
            <a:avLst>
              <a:gd name="adj" fmla="val 50000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病人首頁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1471449" y="4275854"/>
            <a:ext cx="2406870" cy="1267036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5733052" y="3067215"/>
            <a:ext cx="1089807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5733052" y="4990655"/>
            <a:ext cx="1089807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8585200" y="4990655"/>
            <a:ext cx="1635760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服務頁面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2061029" y="4051274"/>
            <a:ext cx="1635760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預約掛號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2061029" y="4990654"/>
            <a:ext cx="1635760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查詢預約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12082749" y="5930034"/>
            <a:ext cx="1635760" cy="793585"/>
          </a:xfrm>
          <a:prstGeom prst="roundRect">
            <a:avLst>
              <a:gd name="adj" fmla="val 39758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就醫紀錄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8932" r="71852" b="9231"/>
          <a:stretch/>
        </p:blipFill>
        <p:spPr>
          <a:xfrm rot="334136">
            <a:off x="13741458" y="5744733"/>
            <a:ext cx="884178" cy="2491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pSp>
        <p:nvGrpSpPr>
          <p:cNvPr id="19" name="群組 18"/>
          <p:cNvGrpSpPr/>
          <p:nvPr/>
        </p:nvGrpSpPr>
        <p:grpSpPr>
          <a:xfrm>
            <a:off x="11871960" y="505608"/>
            <a:ext cx="2758441" cy="3246971"/>
            <a:chOff x="10856314" y="251460"/>
            <a:chExt cx="3083916" cy="3718560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98" b="50451"/>
            <a:stretch/>
          </p:blipFill>
          <p:spPr>
            <a:xfrm>
              <a:off x="11308080" y="251460"/>
              <a:ext cx="2632150" cy="37185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9" t="66811" r="22654" b="19584"/>
            <a:stretch/>
          </p:blipFill>
          <p:spPr>
            <a:xfrm>
              <a:off x="10856314" y="1463040"/>
              <a:ext cx="1722120" cy="1021080"/>
            </a:xfrm>
            <a:prstGeom prst="rect">
              <a:avLst/>
            </a:prstGeom>
          </p:spPr>
        </p:pic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124925" y="111155"/>
            <a:ext cx="729695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護 理 師 瀏 覽 畫 面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369673" y="2181740"/>
            <a:ext cx="12635887" cy="5054094"/>
          </a:xfrm>
          <a:prstGeom prst="roundRect">
            <a:avLst>
              <a:gd name="adj" fmla="val 11869"/>
            </a:avLst>
          </a:prstGeom>
          <a:solidFill>
            <a:srgbClr val="A7928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880" y="2567621"/>
            <a:ext cx="12364720" cy="40623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1508331" y="4417440"/>
            <a:ext cx="2295090" cy="1205593"/>
          </a:xfrm>
          <a:prstGeom prst="roundRect">
            <a:avLst>
              <a:gd name="adj" fmla="val 50000"/>
            </a:avLst>
          </a:prstGeom>
          <a:solidFill>
            <a:srgbClr val="F9F6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endParaRPr lang="zh-TW" altLang="en-US" sz="3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498171" y="4423457"/>
            <a:ext cx="2295090" cy="120559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2"/>
          <a:stretch/>
        </p:blipFill>
        <p:spPr>
          <a:xfrm flipH="1">
            <a:off x="83170" y="5187442"/>
            <a:ext cx="2250125" cy="33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21" name="五邊形 20"/>
          <p:cNvSpPr/>
          <p:nvPr/>
        </p:nvSpPr>
        <p:spPr>
          <a:xfrm>
            <a:off x="124925" y="111155"/>
            <a:ext cx="729695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 師 瀏 覽 畫 面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97850">
            <a:off x="11762038" y="-4153"/>
            <a:ext cx="3066357" cy="2771794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1369673" y="2181740"/>
            <a:ext cx="12635887" cy="5054094"/>
          </a:xfrm>
          <a:prstGeom prst="roundRect">
            <a:avLst>
              <a:gd name="adj" fmla="val 11869"/>
            </a:avLst>
          </a:prstGeom>
          <a:solidFill>
            <a:srgbClr val="A7928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457019" y="4350975"/>
            <a:ext cx="12460503" cy="1644712"/>
            <a:chOff x="1457019" y="4350975"/>
            <a:chExt cx="12460503" cy="16447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57019" y="4350975"/>
              <a:ext cx="12460503" cy="1639921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12411558" y="5303520"/>
              <a:ext cx="1475484" cy="692167"/>
            </a:xfrm>
            <a:prstGeom prst="roundRect">
              <a:avLst>
                <a:gd name="adj" fmla="val 50000"/>
              </a:avLst>
            </a:prstGeom>
            <a:solidFill>
              <a:srgbClr val="E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</a:t>
              </a:r>
              <a:r>
                <a:rPr lang="zh-TW" altLang="en-US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診</a:t>
              </a:r>
              <a:endPara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2659" y="339408"/>
            <a:ext cx="548092" cy="5033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457019" y="4581764"/>
            <a:ext cx="2620994" cy="1181807"/>
          </a:xfrm>
          <a:prstGeom prst="roundRect">
            <a:avLst>
              <a:gd name="adj" fmla="val 50000"/>
            </a:avLst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醫生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1457018" y="4586555"/>
            <a:ext cx="2620995" cy="1205593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5676" y="3344614"/>
            <a:ext cx="55451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 發 技 術</a:t>
            </a:r>
            <a:endParaRPr lang="zh-TW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3345" y="4791164"/>
            <a:ext cx="80297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Development technologies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98911"/>
              </p:ext>
            </p:extLst>
          </p:nvPr>
        </p:nvGraphicFramePr>
        <p:xfrm>
          <a:off x="1185884" y="1951426"/>
          <a:ext cx="12118428" cy="498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076">
                  <a:extLst>
                    <a:ext uri="{9D8B030D-6E8A-4147-A177-3AD203B41FA5}">
                      <a16:colId xmlns:a16="http://schemas.microsoft.com/office/drawing/2014/main" val="392914615"/>
                    </a:ext>
                  </a:extLst>
                </a:gridCol>
                <a:gridCol w="3442138">
                  <a:extLst>
                    <a:ext uri="{9D8B030D-6E8A-4147-A177-3AD203B41FA5}">
                      <a16:colId xmlns:a16="http://schemas.microsoft.com/office/drawing/2014/main" val="3070354031"/>
                    </a:ext>
                  </a:extLst>
                </a:gridCol>
                <a:gridCol w="2632842">
                  <a:extLst>
                    <a:ext uri="{9D8B030D-6E8A-4147-A177-3AD203B41FA5}">
                      <a16:colId xmlns:a16="http://schemas.microsoft.com/office/drawing/2014/main" val="3254090682"/>
                    </a:ext>
                  </a:extLst>
                </a:gridCol>
                <a:gridCol w="3426372">
                  <a:extLst>
                    <a:ext uri="{9D8B030D-6E8A-4147-A177-3AD203B41FA5}">
                      <a16:colId xmlns:a16="http://schemas.microsoft.com/office/drawing/2014/main" val="2444353024"/>
                    </a:ext>
                  </a:extLst>
                </a:gridCol>
              </a:tblGrid>
              <a:tr h="19123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程式語言</a:t>
                      </a:r>
                      <a:endParaRPr lang="zh-TW" altLang="en-US" sz="2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Java17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JavaScript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前端技術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HTML5/CSS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Boot Strap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jQuery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JavaScript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746409"/>
                  </a:ext>
                </a:extLst>
              </a:tr>
              <a:tr h="1534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開發環境及</a:t>
                      </a:r>
                      <a:endParaRPr lang="en-US" altLang="zh-TW" sz="2200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測試工具</a:t>
                      </a:r>
                      <a:endParaRPr lang="zh-TW" altLang="en-US" sz="2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Eclipse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Visual Studio Code( VS Code 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Postman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後端框架及技術</a:t>
                      </a:r>
                      <a:endParaRPr lang="zh-TW" altLang="en-US" sz="2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Spring Boot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Java Persistence API (JPA)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810703"/>
                  </a:ext>
                </a:extLst>
              </a:tr>
              <a:tr h="1534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  <a:endParaRPr lang="zh-TW" altLang="en-US" sz="2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MySQL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20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專案建構及</a:t>
                      </a:r>
                      <a:endParaRPr lang="en-US" altLang="zh-TW" sz="2200" b="1" kern="120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220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管理工具</a:t>
                      </a:r>
                      <a:endParaRPr lang="zh-TW" altLang="en-US" sz="22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Maven</a:t>
                      </a:r>
                      <a:endParaRPr lang="zh-TW" altLang="en-US" sz="1600" b="1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7133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 rot="1055355">
            <a:off x="719899" y="1433064"/>
            <a:ext cx="1086969" cy="1019247"/>
            <a:chOff x="3885237" y="2049851"/>
            <a:chExt cx="1414145" cy="1326039"/>
          </a:xfrm>
        </p:grpSpPr>
        <p:sp>
          <p:nvSpPr>
            <p:cNvPr id="16" name="橢圓 15"/>
            <p:cNvSpPr/>
            <p:nvPr/>
          </p:nvSpPr>
          <p:spPr>
            <a:xfrm>
              <a:off x="3989620" y="2145328"/>
              <a:ext cx="1230562" cy="1230562"/>
            </a:xfrm>
            <a:prstGeom prst="ellipse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Picture 3" descr="File:Eclipse-Luna-Logo.svg - Wikipedia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00" b="725"/>
            <a:stretch/>
          </p:blipFill>
          <p:spPr bwMode="auto">
            <a:xfrm>
              <a:off x="3885237" y="2049851"/>
              <a:ext cx="1414145" cy="130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群組 32"/>
          <p:cNvGrpSpPr/>
          <p:nvPr/>
        </p:nvGrpSpPr>
        <p:grpSpPr>
          <a:xfrm>
            <a:off x="124926" y="111155"/>
            <a:ext cx="4528098" cy="1169005"/>
            <a:chOff x="124926" y="111155"/>
            <a:chExt cx="4528098" cy="1169005"/>
          </a:xfrm>
        </p:grpSpPr>
        <p:sp>
          <p:nvSpPr>
            <p:cNvPr id="19" name="五邊形 18"/>
            <p:cNvSpPr/>
            <p:nvPr/>
          </p:nvSpPr>
          <p:spPr>
            <a:xfrm>
              <a:off x="124926" y="111155"/>
              <a:ext cx="4528098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使 用 技 術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9" name="Picture 5" descr="File:Visual Studio Code 1.35 icon.sv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101">
            <a:off x="853672" y="6618978"/>
            <a:ext cx="664422" cy="6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784" y="1597243"/>
            <a:ext cx="731273" cy="73618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9021" flipH="1">
            <a:off x="3155520" y="6092632"/>
            <a:ext cx="2716356" cy="1994003"/>
          </a:xfrm>
          <a:prstGeom prst="rect">
            <a:avLst/>
          </a:prstGeom>
        </p:spPr>
      </p:pic>
      <p:pic>
        <p:nvPicPr>
          <p:cNvPr id="1033" name="Picture 9" descr="Miro Logo | SVG | Real Company | Alphabet, Letter M 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4082">
            <a:off x="12849169" y="5053282"/>
            <a:ext cx="801551" cy="80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Jquery vertical logo - Social media &amp; Logos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114">
            <a:off x="8076433" y="509225"/>
            <a:ext cx="1298670" cy="12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ile:Apache Tomcat logo.svg - Wikimedia Comm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32">
            <a:off x="11559201" y="924483"/>
            <a:ext cx="1405442" cy="10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98070" y="1666121"/>
            <a:ext cx="642479" cy="63491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0207">
            <a:off x="12833139" y="3067792"/>
            <a:ext cx="1041447" cy="10236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01606">
            <a:off x="11212874" y="6267016"/>
            <a:ext cx="1686685" cy="168668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0356" y="3344614"/>
            <a:ext cx="69557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網頁畫面檢視</a:t>
            </a:r>
            <a:endParaRPr lang="zh-TW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14983" y="4791164"/>
            <a:ext cx="5426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Use case diagram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0" y="-15047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矩形 4"/>
          <p:cNvSpPr/>
          <p:nvPr/>
        </p:nvSpPr>
        <p:spPr>
          <a:xfrm>
            <a:off x="740655" y="210202"/>
            <a:ext cx="3415862" cy="10195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655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151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1646" y="2075787"/>
            <a:ext cx="224214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2143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0077" y="3775842"/>
            <a:ext cx="2362943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病人註冊及登入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62330" y="3820503"/>
            <a:ext cx="30549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79494" y="5667696"/>
            <a:ext cx="20285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病人服務頁面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34481" y="5667696"/>
            <a:ext cx="2022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89744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2459421" y="1229706"/>
            <a:ext cx="0" cy="304804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中括弧 30"/>
          <p:cNvSpPr/>
          <p:nvPr/>
        </p:nvSpPr>
        <p:spPr>
          <a:xfrm rot="5400000">
            <a:off x="5529513" y="-2605495"/>
            <a:ext cx="641131" cy="8921142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72152" y="1534510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252139" y="1534509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中括弧 38"/>
          <p:cNvSpPr/>
          <p:nvPr/>
        </p:nvSpPr>
        <p:spPr>
          <a:xfrm rot="5400000">
            <a:off x="8716589" y="1471722"/>
            <a:ext cx="641131" cy="4161544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10068161" y="2785234"/>
            <a:ext cx="0" cy="446693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中括弧 41"/>
          <p:cNvSpPr/>
          <p:nvPr/>
        </p:nvSpPr>
        <p:spPr>
          <a:xfrm rot="5400000">
            <a:off x="11102283" y="2967110"/>
            <a:ext cx="641131" cy="5043833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直線接點 42"/>
          <p:cNvCxnSpPr>
            <a:endCxn id="20" idx="0"/>
          </p:cNvCxnSpPr>
          <p:nvPr/>
        </p:nvCxnSpPr>
        <p:spPr>
          <a:xfrm>
            <a:off x="11117927" y="4682352"/>
            <a:ext cx="0" cy="982531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6817164" y="4632433"/>
            <a:ext cx="1" cy="1058906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2377692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8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5765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16" name="Text 13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509339" y="551461"/>
            <a:ext cx="4631396" cy="583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A7928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CARING FOR BRIGHT BEGINNINGS</a:t>
            </a:r>
            <a:endParaRPr lang="zh-TW" altLang="en-US" sz="2400" dirty="0">
              <a:solidFill>
                <a:srgbClr val="A7928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42" name="五邊形 41"/>
          <p:cNvSpPr/>
          <p:nvPr/>
        </p:nvSpPr>
        <p:spPr>
          <a:xfrm rot="10800000">
            <a:off x="1074494" y="374234"/>
            <a:ext cx="5549741" cy="1002019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95"/>
          <a:stretch/>
        </p:blipFill>
        <p:spPr>
          <a:xfrm>
            <a:off x="7680960" y="1376257"/>
            <a:ext cx="6790108" cy="6685703"/>
          </a:xfrm>
          <a:prstGeom prst="rect">
            <a:avLst/>
          </a:prstGeom>
        </p:spPr>
      </p:pic>
      <p:sp>
        <p:nvSpPr>
          <p:cNvPr id="60" name="圓角矩形 59"/>
          <p:cNvSpPr/>
          <p:nvPr/>
        </p:nvSpPr>
        <p:spPr>
          <a:xfrm>
            <a:off x="124924" y="121919"/>
            <a:ext cx="14375341" cy="7940041"/>
          </a:xfrm>
          <a:prstGeom prst="roundRect">
            <a:avLst>
              <a:gd name="adj" fmla="val 1186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74495" y="345731"/>
            <a:ext cx="5493861" cy="12421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lasio" pitchFamily="34" charset="0"/>
                <a:ea typeface="Gelasio" pitchFamily="34" charset="-122"/>
              </a:rPr>
              <a:t>目 錄</a:t>
            </a:r>
            <a:endParaRPr lang="en-US" altLang="zh-TW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lasio" pitchFamily="34" charset="0"/>
              <a:ea typeface="Gelasio" pitchFamily="34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717953"/>
              </p:ext>
            </p:extLst>
          </p:nvPr>
        </p:nvGraphicFramePr>
        <p:xfrm>
          <a:off x="1123450" y="1894016"/>
          <a:ext cx="5500787" cy="581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87">
                  <a:extLst>
                    <a:ext uri="{9D8B030D-6E8A-4147-A177-3AD203B41FA5}">
                      <a16:colId xmlns:a16="http://schemas.microsoft.com/office/drawing/2014/main" val="1324030796"/>
                    </a:ext>
                  </a:extLst>
                </a:gridCol>
              </a:tblGrid>
              <a:tr h="64741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前言</a:t>
                      </a:r>
                      <a:endParaRPr lang="zh-TW" altLang="en-US" sz="2400" dirty="0">
                        <a:solidFill>
                          <a:srgbClr val="A7928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75235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資料庫</a:t>
                      </a:r>
                      <a:endParaRPr lang="zh-TW" altLang="en-US" sz="2400" b="1" kern="1200" dirty="0">
                        <a:solidFill>
                          <a:srgbClr val="A7928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81188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使用者案例圖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834869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開發技術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231067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網頁畫面檢視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302212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組員工作分配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218258"/>
                  </a:ext>
                </a:extLst>
              </a:tr>
              <a:tr h="6385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參考資料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49609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400" b="1" kern="1200" dirty="0" smtClean="0">
                          <a:solidFill>
                            <a:srgbClr val="A7928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未來改善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96033"/>
                  </a:ext>
                </a:extLst>
              </a:tr>
              <a:tr h="647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2400" b="1" kern="1200" dirty="0" smtClean="0">
                        <a:solidFill>
                          <a:srgbClr val="A7928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551798"/>
                  </a:ext>
                </a:extLst>
              </a:tr>
            </a:tbl>
          </a:graphicData>
        </a:graphic>
      </p:graphicFrame>
      <p:sp>
        <p:nvSpPr>
          <p:cNvPr id="59" name="Text 5"/>
          <p:cNvSpPr/>
          <p:nvPr/>
        </p:nvSpPr>
        <p:spPr>
          <a:xfrm>
            <a:off x="6023971" y="1903096"/>
            <a:ext cx="673795" cy="58386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</a:p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02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03</a:t>
            </a:r>
          </a:p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04</a:t>
            </a:r>
          </a:p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05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06</a:t>
            </a:r>
          </a:p>
          <a:p>
            <a:pPr algn="r">
              <a:lnSpc>
                <a:spcPct val="150000"/>
              </a:lnSpc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07</a:t>
            </a:r>
          </a:p>
          <a:p>
            <a:pPr algn="r"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08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42508" y="-3973"/>
            <a:ext cx="887892" cy="815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五邊形 2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診 所 首 頁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73079" y="1413765"/>
            <a:ext cx="10739483" cy="6683333"/>
            <a:chOff x="1623808" y="1413765"/>
            <a:chExt cx="10739483" cy="668333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4" b="2110"/>
            <a:stretch/>
          </p:blipFill>
          <p:spPr>
            <a:xfrm>
              <a:off x="1623808" y="1413765"/>
              <a:ext cx="10739483" cy="482841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30" r="1076"/>
            <a:stretch/>
          </p:blipFill>
          <p:spPr>
            <a:xfrm>
              <a:off x="1623808" y="6536469"/>
              <a:ext cx="10739483" cy="156062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623808" y="6242184"/>
              <a:ext cx="10739483" cy="294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10276392" y="1440269"/>
            <a:ext cx="854465" cy="1116199"/>
          </a:xfrm>
          <a:prstGeom prst="roundRect">
            <a:avLst/>
          </a:prstGeom>
          <a:noFill/>
          <a:ln w="3810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888354" y="2788396"/>
            <a:ext cx="1691121" cy="459302"/>
          </a:xfrm>
          <a:prstGeom prst="roundRect">
            <a:avLst/>
          </a:prstGeom>
          <a:noFill/>
          <a:ln w="3810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4888353" y="4120861"/>
            <a:ext cx="1691121" cy="459302"/>
          </a:xfrm>
          <a:prstGeom prst="roundRect">
            <a:avLst/>
          </a:prstGeom>
          <a:noFill/>
          <a:ln w="38100"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10008128" y="804449"/>
            <a:ext cx="566143" cy="646331"/>
            <a:chOff x="423560" y="1516421"/>
            <a:chExt cx="566143" cy="646331"/>
          </a:xfrm>
        </p:grpSpPr>
        <p:sp>
          <p:nvSpPr>
            <p:cNvPr id="19" name="橢圓 18"/>
            <p:cNvSpPr/>
            <p:nvPr/>
          </p:nvSpPr>
          <p:spPr>
            <a:xfrm>
              <a:off x="423560" y="1556516"/>
              <a:ext cx="566143" cy="5661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97279" y="1516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3600" b="1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0068994" y="79393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1</a:t>
            </a:r>
            <a:endParaRPr lang="zh-TW" altLang="en-US" sz="3600" b="1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369952" y="2664582"/>
            <a:ext cx="566143" cy="646331"/>
            <a:chOff x="5273154" y="1498308"/>
            <a:chExt cx="566143" cy="646331"/>
          </a:xfrm>
        </p:grpSpPr>
        <p:sp>
          <p:nvSpPr>
            <p:cNvPr id="23" name="橢圓 22"/>
            <p:cNvSpPr/>
            <p:nvPr/>
          </p:nvSpPr>
          <p:spPr>
            <a:xfrm>
              <a:off x="5273154" y="1556516"/>
              <a:ext cx="566143" cy="56614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340287" y="149830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2</a:t>
              </a:r>
              <a:endParaRPr lang="zh-TW" altLang="en-US" sz="3600" b="1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418742" y="4059020"/>
            <a:ext cx="566143" cy="646331"/>
            <a:chOff x="9934409" y="1498307"/>
            <a:chExt cx="566143" cy="646331"/>
          </a:xfrm>
        </p:grpSpPr>
        <p:sp>
          <p:nvSpPr>
            <p:cNvPr id="26" name="橢圓 25"/>
            <p:cNvSpPr/>
            <p:nvPr/>
          </p:nvSpPr>
          <p:spPr>
            <a:xfrm>
              <a:off x="9934409" y="1556516"/>
              <a:ext cx="566143" cy="56614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0008128" y="149830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3</a:t>
              </a:r>
              <a:endParaRPr lang="zh-TW" altLang="en-US" sz="3600" b="1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11214080" y="2841991"/>
            <a:ext cx="3416320" cy="109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               的位置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都會導入至登入頁面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160" y="2859289"/>
            <a:ext cx="1347518" cy="429644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0814" y="4836805"/>
            <a:ext cx="2934069" cy="32660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手繪多邊形 42"/>
          <p:cNvSpPr/>
          <p:nvPr/>
        </p:nvSpPr>
        <p:spPr>
          <a:xfrm rot="3575143">
            <a:off x="13617700" y="3909059"/>
            <a:ext cx="845852" cy="982479"/>
          </a:xfrm>
          <a:custGeom>
            <a:avLst/>
            <a:gdLst>
              <a:gd name="connsiteX0" fmla="*/ 0 w 845852"/>
              <a:gd name="connsiteY0" fmla="*/ 383390 h 982479"/>
              <a:gd name="connsiteX1" fmla="*/ 283779 w 845852"/>
              <a:gd name="connsiteY1" fmla="*/ 5017 h 982479"/>
              <a:gd name="connsiteX2" fmla="*/ 693683 w 845852"/>
              <a:gd name="connsiteY2" fmla="*/ 625128 h 982479"/>
              <a:gd name="connsiteX3" fmla="*/ 346841 w 845852"/>
              <a:gd name="connsiteY3" fmla="*/ 541045 h 982479"/>
              <a:gd name="connsiteX4" fmla="*/ 798786 w 845852"/>
              <a:gd name="connsiteY4" fmla="*/ 351859 h 982479"/>
              <a:gd name="connsiteX5" fmla="*/ 809296 w 845852"/>
              <a:gd name="connsiteY5" fmla="*/ 982479 h 98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852" h="982479">
                <a:moveTo>
                  <a:pt x="0" y="383390"/>
                </a:moveTo>
                <a:cubicBezTo>
                  <a:pt x="84082" y="174058"/>
                  <a:pt x="168165" y="-35273"/>
                  <a:pt x="283779" y="5017"/>
                </a:cubicBezTo>
                <a:cubicBezTo>
                  <a:pt x="399393" y="45307"/>
                  <a:pt x="683173" y="535790"/>
                  <a:pt x="693683" y="625128"/>
                </a:cubicBezTo>
                <a:cubicBezTo>
                  <a:pt x="704193" y="714466"/>
                  <a:pt x="329324" y="586590"/>
                  <a:pt x="346841" y="541045"/>
                </a:cubicBezTo>
                <a:cubicBezTo>
                  <a:pt x="364358" y="495500"/>
                  <a:pt x="721710" y="278287"/>
                  <a:pt x="798786" y="351859"/>
                </a:cubicBezTo>
                <a:cubicBezTo>
                  <a:pt x="875862" y="425431"/>
                  <a:pt x="842579" y="703955"/>
                  <a:pt x="809296" y="982479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3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05313"/>
              </p:ext>
            </p:extLst>
          </p:nvPr>
        </p:nvGraphicFramePr>
        <p:xfrm>
          <a:off x="1247880" y="770982"/>
          <a:ext cx="11650530" cy="6835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487">
                  <a:extLst>
                    <a:ext uri="{9D8B030D-6E8A-4147-A177-3AD203B41FA5}">
                      <a16:colId xmlns:a16="http://schemas.microsoft.com/office/drawing/2014/main" val="2160732107"/>
                    </a:ext>
                  </a:extLst>
                </a:gridCol>
                <a:gridCol w="2126595">
                  <a:extLst>
                    <a:ext uri="{9D8B030D-6E8A-4147-A177-3AD203B41FA5}">
                      <a16:colId xmlns:a16="http://schemas.microsoft.com/office/drawing/2014/main" val="2536741358"/>
                    </a:ext>
                  </a:extLst>
                </a:gridCol>
                <a:gridCol w="2749560">
                  <a:extLst>
                    <a:ext uri="{9D8B030D-6E8A-4147-A177-3AD203B41FA5}">
                      <a16:colId xmlns:a16="http://schemas.microsoft.com/office/drawing/2014/main" val="2653499410"/>
                    </a:ext>
                  </a:extLst>
                </a:gridCol>
                <a:gridCol w="4446888">
                  <a:extLst>
                    <a:ext uri="{9D8B030D-6E8A-4147-A177-3AD203B41FA5}">
                      <a16:colId xmlns:a16="http://schemas.microsoft.com/office/drawing/2014/main" val="2682374830"/>
                    </a:ext>
                  </a:extLst>
                </a:gridCol>
              </a:tblGrid>
              <a:tr h="668203">
                <a:tc gridSpan="4">
                  <a:txBody>
                    <a:bodyPr/>
                    <a:lstStyle/>
                    <a:p>
                      <a:pPr algn="l"/>
                      <a:r>
                        <a:rPr lang="zh-TW" altLang="en-US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各別角色瀏覽頁面</a:t>
                      </a:r>
                      <a:endParaRPr lang="zh-TW" alt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819469"/>
                  </a:ext>
                </a:extLst>
              </a:tr>
              <a:tr h="668203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 及 註冊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0595"/>
                  </a:ext>
                </a:extLst>
              </a:tr>
              <a:tr h="4420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服務頁面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預約掛號頁面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32759"/>
                  </a:ext>
                </a:extLst>
              </a:tr>
              <a:tr h="42969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掛號紀錄表、取消預約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3254"/>
                  </a:ext>
                </a:extLst>
              </a:tr>
              <a:tr h="4296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就醫紀錄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就醫歷史紀錄、查詢用藥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75816"/>
                  </a:ext>
                </a:extLst>
              </a:tr>
              <a:tr h="668203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護士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79562"/>
                  </a:ext>
                </a:extLst>
              </a:tr>
              <a:tr h="3521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護士管理頁面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協助病人預約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42015"/>
                  </a:ext>
                </a:extLst>
              </a:tr>
              <a:tr h="3521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預約查詢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查詢所有病人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病人掛號紀錄表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4742"/>
                  </a:ext>
                </a:extLst>
              </a:tr>
              <a:tr h="3521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用藥查詢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病人就醫歷史紀錄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80857"/>
                  </a:ext>
                </a:extLst>
              </a:tr>
              <a:tr h="4280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藥品管理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新增修改藥品資訊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64190"/>
                  </a:ext>
                </a:extLst>
              </a:tr>
              <a:tr h="66820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68613"/>
                  </a:ext>
                </a:extLst>
              </a:tr>
              <a:tr h="66820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醫生管理頁面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醫生看診表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22306"/>
                  </a:ext>
                </a:extLst>
              </a:tr>
              <a:tr h="66820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看診資訊修改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267333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678" y="3699129"/>
            <a:ext cx="1559860" cy="16959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126797" y="5484925"/>
            <a:ext cx="2159342" cy="21220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15323" y="1452281"/>
            <a:ext cx="1582289" cy="19563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五邊形 2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 人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49545"/>
              </p:ext>
            </p:extLst>
          </p:nvPr>
        </p:nvGraphicFramePr>
        <p:xfrm>
          <a:off x="274321" y="1764253"/>
          <a:ext cx="11429999" cy="609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430">
                  <a:extLst>
                    <a:ext uri="{9D8B030D-6E8A-4147-A177-3AD203B41FA5}">
                      <a16:colId xmlns:a16="http://schemas.microsoft.com/office/drawing/2014/main" val="2160732107"/>
                    </a:ext>
                  </a:extLst>
                </a:gridCol>
                <a:gridCol w="2086341">
                  <a:extLst>
                    <a:ext uri="{9D8B030D-6E8A-4147-A177-3AD203B41FA5}">
                      <a16:colId xmlns:a16="http://schemas.microsoft.com/office/drawing/2014/main" val="2536741358"/>
                    </a:ext>
                  </a:extLst>
                </a:gridCol>
                <a:gridCol w="2697514">
                  <a:extLst>
                    <a:ext uri="{9D8B030D-6E8A-4147-A177-3AD203B41FA5}">
                      <a16:colId xmlns:a16="http://schemas.microsoft.com/office/drawing/2014/main" val="2653499410"/>
                    </a:ext>
                  </a:extLst>
                </a:gridCol>
                <a:gridCol w="4362714">
                  <a:extLst>
                    <a:ext uri="{9D8B030D-6E8A-4147-A177-3AD203B41FA5}">
                      <a16:colId xmlns:a16="http://schemas.microsoft.com/office/drawing/2014/main" val="2682374830"/>
                    </a:ext>
                  </a:extLst>
                </a:gridCol>
              </a:tblGrid>
              <a:tr h="509753">
                <a:tc gridSpan="4">
                  <a:txBody>
                    <a:bodyPr/>
                    <a:lstStyle/>
                    <a:p>
                      <a:pPr algn="l"/>
                      <a:r>
                        <a:rPr lang="zh-TW" altLang="en-US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各別角色瀏覽頁面</a:t>
                      </a:r>
                      <a:endParaRPr lang="zh-TW" alt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819469"/>
                  </a:ext>
                </a:extLst>
              </a:tr>
              <a:tr h="509753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 及 註冊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0595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服務頁面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預約掛號頁面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32759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掛號紀錄表、取消預約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3254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就醫紀錄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就醫歷史紀錄、查詢用藥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75816"/>
                  </a:ext>
                </a:extLst>
              </a:tr>
              <a:tr h="509753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護士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7956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護士管理頁面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協助病人預約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42015"/>
                  </a:ext>
                </a:extLst>
              </a:tr>
              <a:tr h="5920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預約查詢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查詢所有病人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病人掛號紀錄表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474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用藥查詢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病人就醫歷史紀錄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80857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藥品管理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新增修改藥品資訊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64190"/>
                  </a:ext>
                </a:extLst>
              </a:tr>
              <a:tr h="50975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68613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醫生管理頁面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醫生看診表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22306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看診資訊修改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267333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0236" y="3534830"/>
            <a:ext cx="3537283" cy="43735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0" y="-15047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7" name="矩形 6"/>
          <p:cNvSpPr/>
          <p:nvPr/>
        </p:nvSpPr>
        <p:spPr>
          <a:xfrm>
            <a:off x="740655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151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1646" y="2075787"/>
            <a:ext cx="224214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2143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62330" y="3820503"/>
            <a:ext cx="30549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34481" y="5667696"/>
            <a:ext cx="2022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89744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2459421" y="1229706"/>
            <a:ext cx="0" cy="304804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中括弧 30"/>
          <p:cNvSpPr/>
          <p:nvPr/>
        </p:nvSpPr>
        <p:spPr>
          <a:xfrm rot="5400000">
            <a:off x="5529513" y="-2605495"/>
            <a:ext cx="641131" cy="8921142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72152" y="1534510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252139" y="1534509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中括弧 38"/>
          <p:cNvSpPr/>
          <p:nvPr/>
        </p:nvSpPr>
        <p:spPr>
          <a:xfrm rot="5400000">
            <a:off x="8716589" y="1471722"/>
            <a:ext cx="641131" cy="4161544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10068161" y="2785234"/>
            <a:ext cx="0" cy="446693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中括弧 41"/>
          <p:cNvSpPr/>
          <p:nvPr/>
        </p:nvSpPr>
        <p:spPr>
          <a:xfrm rot="5400000">
            <a:off x="11102283" y="2967110"/>
            <a:ext cx="641131" cy="5043833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直線接點 42"/>
          <p:cNvCxnSpPr>
            <a:endCxn id="20" idx="0"/>
          </p:cNvCxnSpPr>
          <p:nvPr/>
        </p:nvCxnSpPr>
        <p:spPr>
          <a:xfrm>
            <a:off x="11117927" y="4682352"/>
            <a:ext cx="0" cy="982531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6817164" y="4632433"/>
            <a:ext cx="1" cy="1058906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2377692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0077" y="3775842"/>
            <a:ext cx="2362943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病人註冊及登入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79494" y="5667696"/>
            <a:ext cx="2028500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病人服務頁面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0655" y="210202"/>
            <a:ext cx="3415862" cy="10195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90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五邊形 2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 人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10107" t="5929" b="29876"/>
          <a:stretch/>
        </p:blipFill>
        <p:spPr>
          <a:xfrm>
            <a:off x="355002" y="1336761"/>
            <a:ext cx="4583241" cy="41378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74321" y="5626249"/>
            <a:ext cx="14065624" cy="2361529"/>
          </a:xfrm>
          <a:prstGeom prst="roundRect">
            <a:avLst>
              <a:gd name="adj" fmla="val 10745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278894" y="5844309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病人登入看診系統，所輸入身分證及電話正確，即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成功登入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4409" y="1556516"/>
            <a:ext cx="4107774" cy="38863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4347" y="5665591"/>
            <a:ext cx="1888780" cy="233530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3154" y="1556516"/>
            <a:ext cx="4186489" cy="3918124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423560" y="1516421"/>
            <a:ext cx="566143" cy="646331"/>
            <a:chOff x="423560" y="1516421"/>
            <a:chExt cx="566143" cy="646331"/>
          </a:xfrm>
        </p:grpSpPr>
        <p:sp>
          <p:nvSpPr>
            <p:cNvPr id="12" name="橢圓 11"/>
            <p:cNvSpPr/>
            <p:nvPr/>
          </p:nvSpPr>
          <p:spPr>
            <a:xfrm>
              <a:off x="423560" y="1556516"/>
              <a:ext cx="566143" cy="5661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97279" y="1516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3600" b="1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05780" y="5782754"/>
            <a:ext cx="566143" cy="646331"/>
            <a:chOff x="423560" y="1516421"/>
            <a:chExt cx="566143" cy="646331"/>
          </a:xfrm>
        </p:grpSpPr>
        <p:sp>
          <p:nvSpPr>
            <p:cNvPr id="24" name="橢圓 23"/>
            <p:cNvSpPr/>
            <p:nvPr/>
          </p:nvSpPr>
          <p:spPr>
            <a:xfrm>
              <a:off x="423560" y="1556516"/>
              <a:ext cx="566143" cy="5661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97279" y="1516421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3600" b="1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484426" y="150591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1</a:t>
            </a:r>
            <a:endParaRPr lang="zh-TW" altLang="en-US" sz="3600" b="1" dirty="0"/>
          </a:p>
        </p:txBody>
      </p:sp>
      <p:grpSp>
        <p:nvGrpSpPr>
          <p:cNvPr id="28" name="群組 27"/>
          <p:cNvGrpSpPr/>
          <p:nvPr/>
        </p:nvGrpSpPr>
        <p:grpSpPr>
          <a:xfrm>
            <a:off x="5273154" y="1498308"/>
            <a:ext cx="566143" cy="646331"/>
            <a:chOff x="5273154" y="1498308"/>
            <a:chExt cx="566143" cy="646331"/>
          </a:xfrm>
        </p:grpSpPr>
        <p:sp>
          <p:nvSpPr>
            <p:cNvPr id="13" name="橢圓 12"/>
            <p:cNvSpPr/>
            <p:nvPr/>
          </p:nvSpPr>
          <p:spPr>
            <a:xfrm>
              <a:off x="5273154" y="1556516"/>
              <a:ext cx="566143" cy="56614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340287" y="149830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2</a:t>
              </a:r>
              <a:endParaRPr lang="zh-TW" altLang="en-US" sz="3600" b="1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05780" y="6528804"/>
            <a:ext cx="566143" cy="646331"/>
            <a:chOff x="5273154" y="1498308"/>
            <a:chExt cx="566143" cy="646331"/>
          </a:xfrm>
        </p:grpSpPr>
        <p:sp>
          <p:nvSpPr>
            <p:cNvPr id="30" name="橢圓 29"/>
            <p:cNvSpPr/>
            <p:nvPr/>
          </p:nvSpPr>
          <p:spPr>
            <a:xfrm>
              <a:off x="5273154" y="1556516"/>
              <a:ext cx="566143" cy="56614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40287" y="149830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2</a:t>
              </a:r>
              <a:endParaRPr lang="zh-TW" altLang="en-US" sz="3600" b="1" dirty="0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9934409" y="1498307"/>
            <a:ext cx="566143" cy="646331"/>
            <a:chOff x="9934409" y="1498307"/>
            <a:chExt cx="566143" cy="646331"/>
          </a:xfrm>
        </p:grpSpPr>
        <p:sp>
          <p:nvSpPr>
            <p:cNvPr id="14" name="橢圓 13"/>
            <p:cNvSpPr/>
            <p:nvPr/>
          </p:nvSpPr>
          <p:spPr>
            <a:xfrm>
              <a:off x="9934409" y="1556516"/>
              <a:ext cx="566143" cy="56614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008128" y="149830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3</a:t>
              </a:r>
              <a:endParaRPr lang="zh-TW" altLang="en-US" sz="3600" b="1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15956" y="7247077"/>
            <a:ext cx="566143" cy="646331"/>
            <a:chOff x="9934409" y="1498307"/>
            <a:chExt cx="566143" cy="646331"/>
          </a:xfrm>
        </p:grpSpPr>
        <p:sp>
          <p:nvSpPr>
            <p:cNvPr id="38" name="橢圓 37"/>
            <p:cNvSpPr/>
            <p:nvPr/>
          </p:nvSpPr>
          <p:spPr>
            <a:xfrm>
              <a:off x="9934409" y="1556516"/>
              <a:ext cx="566143" cy="56614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008128" y="149830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/>
                <a:t>3</a:t>
              </a:r>
              <a:endParaRPr lang="zh-TW" altLang="en-US" sz="3600" b="1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585869" y="578931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1</a:t>
            </a:r>
            <a:endParaRPr lang="zh-TW" altLang="en-US" sz="36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1278894" y="6608473"/>
            <a:ext cx="9879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病人所輸入的身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正證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正確，電話輸入錯誤，顯示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密碼錯誤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278894" y="7326747"/>
            <a:ext cx="952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病人所輸入的身正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證不存在，則顯示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查無此帳號請註冊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66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24926" y="111155"/>
            <a:ext cx="4528098" cy="1169005"/>
            <a:chOff x="124926" y="111155"/>
            <a:chExt cx="4528098" cy="1169005"/>
          </a:xfrm>
        </p:grpSpPr>
        <p:sp>
          <p:nvSpPr>
            <p:cNvPr id="4" name="五邊形 3"/>
            <p:cNvSpPr/>
            <p:nvPr/>
          </p:nvSpPr>
          <p:spPr>
            <a:xfrm>
              <a:off x="124926" y="111155"/>
              <a:ext cx="4528098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病 人 註 冊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224" y="1550271"/>
            <a:ext cx="4716108" cy="647724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811884" y="1143654"/>
            <a:ext cx="6222407" cy="2018426"/>
            <a:chOff x="5741043" y="613458"/>
            <a:chExt cx="5602147" cy="1817226"/>
          </a:xfrm>
        </p:grpSpPr>
        <p:sp>
          <p:nvSpPr>
            <p:cNvPr id="9" name="圓角矩形 8"/>
            <p:cNvSpPr/>
            <p:nvPr/>
          </p:nvSpPr>
          <p:spPr>
            <a:xfrm>
              <a:off x="5741043" y="613458"/>
              <a:ext cx="5602147" cy="18172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371" y="745098"/>
              <a:ext cx="5285348" cy="1563135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10567" y="4017576"/>
            <a:ext cx="1888780" cy="2335301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7821531" y="5878074"/>
            <a:ext cx="6172411" cy="2083445"/>
            <a:chOff x="7805620" y="3559464"/>
            <a:chExt cx="4405672" cy="1487097"/>
          </a:xfrm>
        </p:grpSpPr>
        <p:sp>
          <p:nvSpPr>
            <p:cNvPr id="12" name="圓角矩形 11"/>
            <p:cNvSpPr/>
            <p:nvPr/>
          </p:nvSpPr>
          <p:spPr>
            <a:xfrm>
              <a:off x="7805620" y="3559464"/>
              <a:ext cx="4405672" cy="148709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6642" y="3675211"/>
              <a:ext cx="4185754" cy="1261142"/>
            </a:xfrm>
            <a:prstGeom prst="rect">
              <a:avLst/>
            </a:prstGeom>
          </p:spPr>
        </p:pic>
      </p:grpSp>
      <p:cxnSp>
        <p:nvCxnSpPr>
          <p:cNvPr id="18" name="直線單箭頭接點 17"/>
          <p:cNvCxnSpPr/>
          <p:nvPr/>
        </p:nvCxnSpPr>
        <p:spPr>
          <a:xfrm flipV="1">
            <a:off x="5150734" y="2387707"/>
            <a:ext cx="2476202" cy="2172719"/>
          </a:xfrm>
          <a:prstGeom prst="straightConnector1">
            <a:avLst/>
          </a:prstGeom>
          <a:ln w="57150">
            <a:solidFill>
              <a:srgbClr val="A792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150734" y="4537275"/>
            <a:ext cx="2476202" cy="2511707"/>
          </a:xfrm>
          <a:prstGeom prst="straightConnector1">
            <a:avLst/>
          </a:prstGeom>
          <a:ln w="57150">
            <a:solidFill>
              <a:srgbClr val="A792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489059" y="3064269"/>
            <a:ext cx="1826141" cy="584775"/>
          </a:xfrm>
          <a:prstGeom prst="rect">
            <a:avLst/>
          </a:prstGeom>
          <a:solidFill>
            <a:srgbClr val="F9F6F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註冊成功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475764" y="5747849"/>
            <a:ext cx="1826141" cy="584775"/>
          </a:xfrm>
          <a:prstGeom prst="rect">
            <a:avLst/>
          </a:prstGeom>
          <a:solidFill>
            <a:srgbClr val="F9F6F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註冊失敗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99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8" name="五邊形 7"/>
          <p:cNvSpPr/>
          <p:nvPr/>
        </p:nvSpPr>
        <p:spPr>
          <a:xfrm>
            <a:off x="124925" y="111155"/>
            <a:ext cx="1300076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 人 服 務 頁 面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 約 掛 號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20" y="1353637"/>
            <a:ext cx="3291262" cy="6802485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451414" y="2361235"/>
            <a:ext cx="2743200" cy="149313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136685">
            <a:off x="3120887" y="3129214"/>
            <a:ext cx="969452" cy="6829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31002">
            <a:off x="11448752" y="1352649"/>
            <a:ext cx="1631477" cy="201717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1936" t="1590" r="1041" b="1145"/>
          <a:stretch/>
        </p:blipFill>
        <p:spPr>
          <a:xfrm>
            <a:off x="4036042" y="2534855"/>
            <a:ext cx="9089648" cy="5642063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4174937" y="3470667"/>
            <a:ext cx="8867841" cy="1320141"/>
          </a:xfrm>
          <a:prstGeom prst="roundRect">
            <a:avLst>
              <a:gd name="adj" fmla="val 8776"/>
            </a:avLst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761645" y="3297276"/>
            <a:ext cx="5211683" cy="523220"/>
          </a:xfrm>
          <a:prstGeom prst="rect">
            <a:avLst/>
          </a:prstGeom>
          <a:solidFill>
            <a:srgbClr val="7F6000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自動帶出病人資料，姓名、證號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174937" y="4921308"/>
            <a:ext cx="8867841" cy="2099982"/>
          </a:xfrm>
          <a:prstGeom prst="roundRect">
            <a:avLst>
              <a:gd name="adj" fmla="val 10053"/>
            </a:avLst>
          </a:prstGeom>
          <a:noFill/>
          <a:ln w="38100">
            <a:solidFill>
              <a:srgbClr val="FF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627794" y="6572061"/>
            <a:ext cx="7382149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可選擇醫生、預約時段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當天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及預約時段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5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5" name="五邊形 4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病 人 服 務 頁 面 </a:t>
              </a:r>
              <a:r>
                <a:rPr lang="en-US" altLang="zh-TW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查 詢 預 約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20" y="1353637"/>
            <a:ext cx="3291262" cy="6802485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501434" y="3854369"/>
            <a:ext cx="2743200" cy="149313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9902" y="2718904"/>
            <a:ext cx="10049334" cy="299235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7969" y="1393990"/>
            <a:ext cx="3539961" cy="1535142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3218016" y="4135005"/>
            <a:ext cx="969452" cy="6829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720723" y="2885527"/>
            <a:ext cx="8060220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當預約成功，將會顯示在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查詢預約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掛號紀錄表 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969" y="5388191"/>
            <a:ext cx="3539961" cy="1496976"/>
          </a:xfrm>
          <a:prstGeom prst="rect">
            <a:avLst/>
          </a:prstGeom>
        </p:spPr>
      </p:pic>
      <p:sp>
        <p:nvSpPr>
          <p:cNvPr id="23" name="圓角矩形 22"/>
          <p:cNvSpPr/>
          <p:nvPr/>
        </p:nvSpPr>
        <p:spPr>
          <a:xfrm>
            <a:off x="11516618" y="4231631"/>
            <a:ext cx="2072060" cy="6158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7315200" y="4835916"/>
            <a:ext cx="4247718" cy="76705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987969" y="6972097"/>
            <a:ext cx="4583306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點擊取消預約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顯示取消成功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6618" y="5366495"/>
            <a:ext cx="1888780" cy="23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20" y="1353637"/>
            <a:ext cx="3291262" cy="680248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01434" y="5301205"/>
            <a:ext cx="2743200" cy="149313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7998" y="1604503"/>
            <a:ext cx="9924648" cy="3187418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 rot="18816176">
            <a:off x="3464841" y="4206243"/>
            <a:ext cx="1207103" cy="6829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1910157" y="3228234"/>
            <a:ext cx="2187808" cy="6158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5189" y="5115048"/>
            <a:ext cx="9757457" cy="3041074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 rot="5400000">
            <a:off x="11973127" y="3978992"/>
            <a:ext cx="942951" cy="6829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993346" y="1342893"/>
            <a:ext cx="7366119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當醫生看診完畢，病人能查到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自己的就醫紀錄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11491" y="4903058"/>
            <a:ext cx="6647974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查詢用藥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，可查詢醫生開立的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處方籤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24" name="五邊形 23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病 人 服 務 頁 面 </a:t>
              </a:r>
              <a:r>
                <a:rPr lang="en-US" altLang="zh-TW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就 醫 紀 錄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0" y="-15047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矩形 4"/>
          <p:cNvSpPr/>
          <p:nvPr/>
        </p:nvSpPr>
        <p:spPr>
          <a:xfrm>
            <a:off x="740655" y="210202"/>
            <a:ext cx="3415862" cy="10195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655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151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1646" y="2075787"/>
            <a:ext cx="224214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2143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0077" y="3775842"/>
            <a:ext cx="2362943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病人註冊及登入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79494" y="5667696"/>
            <a:ext cx="20285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病人服務頁面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89744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2459421" y="1229706"/>
            <a:ext cx="0" cy="304804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中括弧 30"/>
          <p:cNvSpPr/>
          <p:nvPr/>
        </p:nvSpPr>
        <p:spPr>
          <a:xfrm rot="5400000">
            <a:off x="5529513" y="-2605495"/>
            <a:ext cx="641131" cy="8921142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72152" y="1534510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252139" y="1534509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中括弧 38"/>
          <p:cNvSpPr/>
          <p:nvPr/>
        </p:nvSpPr>
        <p:spPr>
          <a:xfrm rot="5400000">
            <a:off x="8716589" y="1471722"/>
            <a:ext cx="641131" cy="4161544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10068161" y="2785234"/>
            <a:ext cx="0" cy="446693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中括弧 41"/>
          <p:cNvSpPr/>
          <p:nvPr/>
        </p:nvSpPr>
        <p:spPr>
          <a:xfrm rot="5400000">
            <a:off x="11102283" y="2967110"/>
            <a:ext cx="641131" cy="5043833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直線接點 42"/>
          <p:cNvCxnSpPr>
            <a:endCxn id="20" idx="0"/>
          </p:cNvCxnSpPr>
          <p:nvPr/>
        </p:nvCxnSpPr>
        <p:spPr>
          <a:xfrm>
            <a:off x="11117927" y="4682352"/>
            <a:ext cx="0" cy="982531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6817164" y="4632433"/>
            <a:ext cx="1" cy="1058906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2377692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34481" y="5667696"/>
            <a:ext cx="2022365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62330" y="3820503"/>
            <a:ext cx="3310602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6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3524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19" name="圓角矩形 18"/>
          <p:cNvSpPr/>
          <p:nvPr/>
        </p:nvSpPr>
        <p:spPr>
          <a:xfrm>
            <a:off x="124924" y="121919"/>
            <a:ext cx="14375341" cy="7940041"/>
          </a:xfrm>
          <a:prstGeom prst="roundRect">
            <a:avLst>
              <a:gd name="adj" fmla="val 1186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五邊形 22"/>
          <p:cNvSpPr/>
          <p:nvPr/>
        </p:nvSpPr>
        <p:spPr>
          <a:xfrm rot="10800000">
            <a:off x="2513555" y="575591"/>
            <a:ext cx="9928831" cy="1002019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041874" y="75112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 言 及 專 題 要 點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498546" y="4978400"/>
            <a:ext cx="1791717" cy="32512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91075" y="2129031"/>
            <a:ext cx="6699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：為什麼選擇這個專題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070285" y="3020391"/>
            <a:ext cx="8392041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sz="5400" b="1">
                <a:solidFill>
                  <a:srgbClr val="A792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4400" dirty="0">
                <a:solidFill>
                  <a:schemeClr val="tx1"/>
                </a:solidFill>
              </a:rPr>
              <a:t>A</a:t>
            </a:r>
            <a:r>
              <a:rPr lang="zh-TW" altLang="en-US" sz="4400" dirty="0" smtClean="0">
                <a:solidFill>
                  <a:schemeClr val="tx1"/>
                </a:solidFill>
              </a:rPr>
              <a:t>：</a:t>
            </a:r>
            <a:endParaRPr lang="en-US" altLang="zh-TW" sz="4400" dirty="0" smtClean="0">
              <a:solidFill>
                <a:schemeClr val="tx1"/>
              </a:solidFill>
            </a:endParaRPr>
          </a:p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本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組觀察診所的現況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，發現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診所的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預約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及管理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系統之流程較無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效率。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透過職訓課程，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將所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學應用在製作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診所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網站，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並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結合實用性及保留未來擴充功能的可能性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以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利未來診所無紙化並走向電子化管理。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2905760" y="3200401"/>
            <a:ext cx="8818880" cy="4373008"/>
          </a:xfrm>
          <a:prstGeom prst="roundRect">
            <a:avLst>
              <a:gd name="adj" fmla="val 11351"/>
            </a:avLst>
          </a:prstGeom>
          <a:noFill/>
          <a:ln>
            <a:solidFill>
              <a:srgbClr val="7F6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058526" y="4978400"/>
            <a:ext cx="2265199" cy="32512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五邊形 2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護 士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43904"/>
              </p:ext>
            </p:extLst>
          </p:nvPr>
        </p:nvGraphicFramePr>
        <p:xfrm>
          <a:off x="274321" y="1764253"/>
          <a:ext cx="11429999" cy="609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430">
                  <a:extLst>
                    <a:ext uri="{9D8B030D-6E8A-4147-A177-3AD203B41FA5}">
                      <a16:colId xmlns:a16="http://schemas.microsoft.com/office/drawing/2014/main" val="2160732107"/>
                    </a:ext>
                  </a:extLst>
                </a:gridCol>
                <a:gridCol w="2086341">
                  <a:extLst>
                    <a:ext uri="{9D8B030D-6E8A-4147-A177-3AD203B41FA5}">
                      <a16:colId xmlns:a16="http://schemas.microsoft.com/office/drawing/2014/main" val="2536741358"/>
                    </a:ext>
                  </a:extLst>
                </a:gridCol>
                <a:gridCol w="2697514">
                  <a:extLst>
                    <a:ext uri="{9D8B030D-6E8A-4147-A177-3AD203B41FA5}">
                      <a16:colId xmlns:a16="http://schemas.microsoft.com/office/drawing/2014/main" val="2653499410"/>
                    </a:ext>
                  </a:extLst>
                </a:gridCol>
                <a:gridCol w="4362714">
                  <a:extLst>
                    <a:ext uri="{9D8B030D-6E8A-4147-A177-3AD203B41FA5}">
                      <a16:colId xmlns:a16="http://schemas.microsoft.com/office/drawing/2014/main" val="2682374830"/>
                    </a:ext>
                  </a:extLst>
                </a:gridCol>
              </a:tblGrid>
              <a:tr h="509753">
                <a:tc gridSpan="4">
                  <a:txBody>
                    <a:bodyPr/>
                    <a:lstStyle/>
                    <a:p>
                      <a:pPr algn="l"/>
                      <a:r>
                        <a:rPr lang="zh-TW" altLang="en-US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各別角色瀏覽頁面</a:t>
                      </a:r>
                      <a:endParaRPr lang="zh-TW" alt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819469"/>
                  </a:ext>
                </a:extLst>
              </a:tr>
              <a:tr h="509753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 及 註冊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0595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服務頁面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預約掛號頁面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32759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掛號紀錄表、取消預約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3254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就醫紀錄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就醫歷史紀錄、查詢用藥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75816"/>
                  </a:ext>
                </a:extLst>
              </a:tr>
              <a:tr h="509753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護士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7956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護士管理頁面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協助病人預約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42015"/>
                  </a:ext>
                </a:extLst>
              </a:tr>
              <a:tr h="5920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預約查詢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查詢所有病人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病人掛號紀錄表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474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用藥查詢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病人就醫歷史紀錄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80857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藥品管理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新增修改藥品資訊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64190"/>
                  </a:ext>
                </a:extLst>
              </a:tr>
              <a:tr h="50975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68613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醫生管理頁面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醫生看診表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22306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看診資訊修改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267333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320449" y="4506651"/>
            <a:ext cx="3090031" cy="33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7" name="五邊形 6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護 士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024" y="1375834"/>
            <a:ext cx="5029902" cy="537285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8232499" y="5755820"/>
            <a:ext cx="1063901" cy="560823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0" y="6904366"/>
            <a:ext cx="1458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病人、護士及醫生登入角色的按鈕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549273" y="6341408"/>
            <a:ext cx="430351" cy="5029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4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573" y="2828932"/>
            <a:ext cx="12265361" cy="335362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6904366"/>
            <a:ext cx="1458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病人、護士及醫生登入角色的按鈕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209" y="2006530"/>
            <a:ext cx="3141118" cy="82240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3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15241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預 約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165" r="49898"/>
          <a:stretch/>
        </p:blipFill>
        <p:spPr>
          <a:xfrm>
            <a:off x="568959" y="3102928"/>
            <a:ext cx="1584960" cy="18104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35482"/>
            <a:ext cx="1574800" cy="18104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3424" r="2793"/>
          <a:stretch/>
        </p:blipFill>
        <p:spPr>
          <a:xfrm>
            <a:off x="568960" y="6181812"/>
            <a:ext cx="1574800" cy="181049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clrChange>
              <a:clrFrom>
                <a:srgbClr val="EFF7FE"/>
              </a:clrFrom>
              <a:clrTo>
                <a:srgbClr val="EFF7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9015" y="2351838"/>
            <a:ext cx="9719065" cy="5683086"/>
          </a:xfrm>
          <a:prstGeom prst="rect">
            <a:avLst/>
          </a:prstGeom>
        </p:spPr>
      </p:pic>
      <p:sp>
        <p:nvSpPr>
          <p:cNvPr id="25" name="圓角矩形 24"/>
          <p:cNvSpPr/>
          <p:nvPr/>
        </p:nvSpPr>
        <p:spPr>
          <a:xfrm>
            <a:off x="4434841" y="4512099"/>
            <a:ext cx="9189719" cy="3134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2435347" y="1673384"/>
            <a:ext cx="1615440" cy="518160"/>
          </a:xfrm>
          <a:prstGeom prst="rightArrow">
            <a:avLst>
              <a:gd name="adj1" fmla="val 50000"/>
              <a:gd name="adj2" fmla="val 4634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230615" y="1489094"/>
            <a:ext cx="6647974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與病人預約掛號相同，可協助病人掛號，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病人證號需已存在於資料庫。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clrChange>
              <a:clrFrom>
                <a:srgbClr val="EFF7FE"/>
              </a:clrFrom>
              <a:clrTo>
                <a:srgbClr val="EFF7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5878" y="2181165"/>
            <a:ext cx="3128217" cy="1296485"/>
          </a:xfrm>
          <a:prstGeom prst="rect">
            <a:avLst/>
          </a:prstGeom>
          <a:ln w="28575">
            <a:solidFill>
              <a:srgbClr val="7F6000"/>
            </a:solidFill>
          </a:ln>
        </p:spPr>
      </p:pic>
    </p:spTree>
    <p:extLst>
      <p:ext uri="{BB962C8B-B14F-4D97-AF65-F5344CB8AC3E}">
        <p14:creationId xmlns:p14="http://schemas.microsoft.com/office/powerpoint/2010/main" val="320453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預 約 查 詢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0406" y="2318507"/>
            <a:ext cx="10675812" cy="377372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3862311" y="3272832"/>
            <a:ext cx="4639507" cy="5348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3862311" y="2234485"/>
            <a:ext cx="9520555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已預約掛號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的病人證號，點查詢會顯示出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病人預約資訊</a:t>
            </a:r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10324681" y="6196976"/>
            <a:ext cx="3875053" cy="1257605"/>
            <a:chOff x="3988787" y="1615326"/>
            <a:chExt cx="5273040" cy="1711306"/>
          </a:xfrm>
        </p:grpSpPr>
        <p:sp>
          <p:nvSpPr>
            <p:cNvPr id="23" name="圓角矩形 22"/>
            <p:cNvSpPr/>
            <p:nvPr/>
          </p:nvSpPr>
          <p:spPr>
            <a:xfrm>
              <a:off x="3988787" y="1615326"/>
              <a:ext cx="5273040" cy="17113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5781" y="1708872"/>
              <a:ext cx="5087060" cy="1524213"/>
            </a:xfrm>
            <a:prstGeom prst="rect">
              <a:avLst/>
            </a:prstGeom>
          </p:spPr>
        </p:pic>
      </p:grpSp>
      <p:sp>
        <p:nvSpPr>
          <p:cNvPr id="25" name="圓角矩形 24"/>
          <p:cNvSpPr/>
          <p:nvPr/>
        </p:nvSpPr>
        <p:spPr>
          <a:xfrm>
            <a:off x="11887200" y="4551680"/>
            <a:ext cx="2253535" cy="628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862311" y="6236784"/>
            <a:ext cx="592982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取消預約，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可刪除病人預約資訊</a:t>
            </a:r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134499" y="3598668"/>
            <a:ext cx="17278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9662160" y="5180525"/>
            <a:ext cx="2316481" cy="995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571864" cy="1169005"/>
            <a:chOff x="124925" y="111155"/>
            <a:chExt cx="12915355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915355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病人就醫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用藥管理</a:t>
              </a:r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12667"/>
          <a:stretch/>
        </p:blipFill>
        <p:spPr>
          <a:xfrm>
            <a:off x="3545840" y="1791376"/>
            <a:ext cx="9304812" cy="3047306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 flipV="1">
            <a:off x="2134499" y="1885000"/>
            <a:ext cx="1438878" cy="3740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057" y="5270297"/>
            <a:ext cx="9381818" cy="2720728"/>
          </a:xfrm>
          <a:prstGeom prst="rect">
            <a:avLst/>
          </a:prstGeom>
        </p:spPr>
      </p:pic>
      <p:cxnSp>
        <p:nvCxnSpPr>
          <p:cNvPr id="24" name="直線單箭頭接點 23"/>
          <p:cNvCxnSpPr/>
          <p:nvPr/>
        </p:nvCxnSpPr>
        <p:spPr>
          <a:xfrm flipH="1">
            <a:off x="10109200" y="4389121"/>
            <a:ext cx="843280" cy="15544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/>
          <p:cNvSpPr/>
          <p:nvPr/>
        </p:nvSpPr>
        <p:spPr>
          <a:xfrm>
            <a:off x="10597117" y="3863403"/>
            <a:ext cx="2052083" cy="525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678820" y="1560151"/>
            <a:ext cx="772519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輸入完病人證號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後，可以查詢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病人就醫歷史紀錄</a:t>
            </a:r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678820" y="7336214"/>
            <a:ext cx="628890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點擊查詢用藥，可以查詢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病人用藥紀錄</a:t>
            </a:r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09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藥 品 管 理 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TW" altLang="en-US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更新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群組 25"/>
          <p:cNvGrpSpPr/>
          <p:nvPr/>
        </p:nvGrpSpPr>
        <p:grpSpPr>
          <a:xfrm>
            <a:off x="4013201" y="1373060"/>
            <a:ext cx="8934016" cy="6487825"/>
            <a:chOff x="3484881" y="1373060"/>
            <a:chExt cx="8934016" cy="64878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0F8FF"/>
                </a:clrFrom>
                <a:clrTo>
                  <a:srgbClr val="F0F8FF">
                    <a:alpha val="0"/>
                  </a:srgbClr>
                </a:clrTo>
              </a:clrChange>
            </a:blip>
            <a:srcRect t="9040" r="949"/>
            <a:stretch/>
          </p:blipFill>
          <p:spPr>
            <a:xfrm>
              <a:off x="3484881" y="1373060"/>
              <a:ext cx="8829040" cy="340426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EFF7FE"/>
                </a:clrFrom>
                <a:clrTo>
                  <a:srgbClr val="EFF7FE">
                    <a:alpha val="0"/>
                  </a:srgbClr>
                </a:clrTo>
              </a:clrChange>
            </a:blip>
            <a:srcRect b="43419"/>
            <a:stretch/>
          </p:blipFill>
          <p:spPr>
            <a:xfrm>
              <a:off x="3573422" y="4772246"/>
              <a:ext cx="8845475" cy="3088639"/>
            </a:xfrm>
            <a:prstGeom prst="rect">
              <a:avLst/>
            </a:prstGeom>
          </p:spPr>
        </p:pic>
      </p:grpSp>
      <p:cxnSp>
        <p:nvCxnSpPr>
          <p:cNvPr id="23" name="直線單箭頭接點 22"/>
          <p:cNvCxnSpPr/>
          <p:nvPr/>
        </p:nvCxnSpPr>
        <p:spPr>
          <a:xfrm flipV="1">
            <a:off x="2123439" y="6553202"/>
            <a:ext cx="21497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10028157" y="6290343"/>
            <a:ext cx="700803" cy="525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/>
          <p:cNvCxnSpPr/>
          <p:nvPr/>
        </p:nvCxnSpPr>
        <p:spPr>
          <a:xfrm flipV="1">
            <a:off x="10271759" y="4599416"/>
            <a:ext cx="0" cy="16706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771" y="2164395"/>
            <a:ext cx="8561189" cy="199308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161076" y="4076196"/>
            <a:ext cx="6599884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Edit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，上方欄位會帶出資訊提供修改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212273" y="4192124"/>
            <a:ext cx="1121727" cy="525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5334000" y="4413694"/>
            <a:ext cx="827076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藥 品 管 理 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TW" altLang="en-US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新增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EEF6FD"/>
              </a:clrFrom>
              <a:clrTo>
                <a:srgbClr val="EEF6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5404" y="1489094"/>
            <a:ext cx="8361680" cy="35028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EFF7FE"/>
              </a:clrFrom>
              <a:clrTo>
                <a:srgbClr val="EFF7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204" y="5793655"/>
            <a:ext cx="8514080" cy="2208808"/>
          </a:xfrm>
          <a:prstGeom prst="rect">
            <a:avLst/>
          </a:prstGeom>
        </p:spPr>
      </p:pic>
      <p:sp>
        <p:nvSpPr>
          <p:cNvPr id="32" name="圓角矩形 31"/>
          <p:cNvSpPr/>
          <p:nvPr/>
        </p:nvSpPr>
        <p:spPr>
          <a:xfrm>
            <a:off x="4578982" y="4464942"/>
            <a:ext cx="1090298" cy="525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039156" y="4493270"/>
            <a:ext cx="592982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點擊新增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，可增加新藥物的項目欄位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123439" y="4795521"/>
            <a:ext cx="2455543" cy="1757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手繪多邊形 12"/>
          <p:cNvSpPr/>
          <p:nvPr/>
        </p:nvSpPr>
        <p:spPr>
          <a:xfrm>
            <a:off x="11013440" y="4712158"/>
            <a:ext cx="1476083" cy="2003602"/>
          </a:xfrm>
          <a:custGeom>
            <a:avLst/>
            <a:gdLst>
              <a:gd name="connsiteX0" fmla="*/ 965200 w 1476083"/>
              <a:gd name="connsiteY0" fmla="*/ 12242 h 2003602"/>
              <a:gd name="connsiteX1" fmla="*/ 1432560 w 1476083"/>
              <a:gd name="connsiteY1" fmla="*/ 296722 h 2003602"/>
              <a:gd name="connsiteX2" fmla="*/ 0 w 1476083"/>
              <a:gd name="connsiteY2" fmla="*/ 2003602 h 200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083" h="2003602">
                <a:moveTo>
                  <a:pt x="965200" y="12242"/>
                </a:moveTo>
                <a:cubicBezTo>
                  <a:pt x="1279313" y="-11465"/>
                  <a:pt x="1593427" y="-35171"/>
                  <a:pt x="1432560" y="296722"/>
                </a:cubicBezTo>
                <a:cubicBezTo>
                  <a:pt x="1271693" y="628615"/>
                  <a:pt x="635846" y="1316108"/>
                  <a:pt x="0" y="2003602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8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藥 品 管 理 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TW" altLang="en-US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查詢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r="6826"/>
          <a:stretch/>
        </p:blipFill>
        <p:spPr>
          <a:xfrm>
            <a:off x="3007025" y="3092769"/>
            <a:ext cx="11577656" cy="3099203"/>
          </a:xfrm>
          <a:prstGeom prst="rect">
            <a:avLst/>
          </a:prstGeom>
        </p:spPr>
      </p:pic>
      <p:sp>
        <p:nvSpPr>
          <p:cNvPr id="32" name="圓角矩形 31"/>
          <p:cNvSpPr/>
          <p:nvPr/>
        </p:nvSpPr>
        <p:spPr>
          <a:xfrm>
            <a:off x="7230742" y="3718560"/>
            <a:ext cx="815978" cy="6543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145193" y="2569549"/>
            <a:ext cx="5570756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點擊查詢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，可顯示指定藥品的介紹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手繪多邊形 25"/>
          <p:cNvSpPr/>
          <p:nvPr/>
        </p:nvSpPr>
        <p:spPr>
          <a:xfrm>
            <a:off x="8046720" y="2831159"/>
            <a:ext cx="1181443" cy="887401"/>
          </a:xfrm>
          <a:custGeom>
            <a:avLst/>
            <a:gdLst>
              <a:gd name="connsiteX0" fmla="*/ 965200 w 1476083"/>
              <a:gd name="connsiteY0" fmla="*/ 12242 h 2003602"/>
              <a:gd name="connsiteX1" fmla="*/ 1432560 w 1476083"/>
              <a:gd name="connsiteY1" fmla="*/ 296722 h 2003602"/>
              <a:gd name="connsiteX2" fmla="*/ 0 w 1476083"/>
              <a:gd name="connsiteY2" fmla="*/ 2003602 h 200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083" h="2003602">
                <a:moveTo>
                  <a:pt x="965200" y="12242"/>
                </a:moveTo>
                <a:cubicBezTo>
                  <a:pt x="1279313" y="-11465"/>
                  <a:pt x="1593427" y="-35171"/>
                  <a:pt x="1432560" y="296722"/>
                </a:cubicBezTo>
                <a:cubicBezTo>
                  <a:pt x="1271693" y="628615"/>
                  <a:pt x="635846" y="1316108"/>
                  <a:pt x="0" y="2003602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藥 品 管 理 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TW" altLang="en-US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顯示全部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r="3075"/>
          <a:stretch/>
        </p:blipFill>
        <p:spPr>
          <a:xfrm>
            <a:off x="3667760" y="2080510"/>
            <a:ext cx="8646160" cy="5851146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3801388" y="1557290"/>
            <a:ext cx="8084264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點擊顯示全部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，將顯示目前資料庫的所有藥品資訊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445691" y="2543311"/>
            <a:ext cx="987109" cy="5257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3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3524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6" name="Shape 3"/>
          <p:cNvSpPr/>
          <p:nvPr/>
        </p:nvSpPr>
        <p:spPr>
          <a:xfrm>
            <a:off x="3294292" y="23444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3469195" y="2429451"/>
            <a:ext cx="1604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4031408" y="234444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提高診所知名度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4031408" y="2834859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透過網站展示診所的專業水準和特色服務,吸引更多潛在患者。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7434542" y="23444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7586584" y="2429451"/>
            <a:ext cx="20621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8171658" y="234444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改善就診體驗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8171658" y="2834859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讓患者能夠快捷、便利地進行就診預約和問診。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3294292" y="52008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2"/>
          <p:cNvSpPr/>
          <p:nvPr/>
        </p:nvSpPr>
        <p:spPr>
          <a:xfrm>
            <a:off x="3446930" y="5285881"/>
            <a:ext cx="20502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4031408" y="520087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提升管理效率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4031409" y="5756039"/>
            <a:ext cx="300650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系統化管理各個角色的權責</a:t>
            </a:r>
            <a:endParaRPr lang="en-US" altLang="zh-TW" sz="1786" dirty="0" smtClean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以利整理流程順暢</a:t>
            </a:r>
            <a:r>
              <a:rPr 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。</a:t>
            </a:r>
            <a:endParaRPr lang="en-US" sz="1786" dirty="0"/>
          </a:p>
        </p:txBody>
      </p:sp>
      <p:sp>
        <p:nvSpPr>
          <p:cNvPr id="19" name="圓角矩形 18"/>
          <p:cNvSpPr/>
          <p:nvPr/>
        </p:nvSpPr>
        <p:spPr>
          <a:xfrm>
            <a:off x="124924" y="121919"/>
            <a:ext cx="14375341" cy="7940041"/>
          </a:xfrm>
          <a:prstGeom prst="roundRect">
            <a:avLst>
              <a:gd name="adj" fmla="val 1186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五邊形 22"/>
          <p:cNvSpPr/>
          <p:nvPr/>
        </p:nvSpPr>
        <p:spPr>
          <a:xfrm rot="10800000">
            <a:off x="2513555" y="575591"/>
            <a:ext cx="9928831" cy="1002019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041874" y="75112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 言 及 專 題 要 點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058526" y="4978400"/>
            <a:ext cx="2265199" cy="32512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498546" y="4978400"/>
            <a:ext cx="1791717" cy="32512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3159760" y="4894145"/>
            <a:ext cx="8016578" cy="7128"/>
          </a:xfrm>
          <a:prstGeom prst="line">
            <a:avLst/>
          </a:prstGeom>
          <a:ln w="5715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168049" y="2214880"/>
            <a:ext cx="0" cy="5358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168049" y="2214880"/>
            <a:ext cx="0" cy="5358529"/>
          </a:xfrm>
          <a:prstGeom prst="line">
            <a:avLst/>
          </a:prstGeom>
          <a:ln w="5715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7"/>
          <p:cNvSpPr/>
          <p:nvPr/>
        </p:nvSpPr>
        <p:spPr>
          <a:xfrm>
            <a:off x="7469456" y="52055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4" name="Text 8"/>
          <p:cNvSpPr/>
          <p:nvPr/>
        </p:nvSpPr>
        <p:spPr>
          <a:xfrm>
            <a:off x="7621498" y="5290545"/>
            <a:ext cx="20621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</a:rPr>
              <a:t>4</a:t>
            </a:r>
            <a:endParaRPr lang="en-US" sz="2679" dirty="0"/>
          </a:p>
        </p:txBody>
      </p:sp>
      <p:sp>
        <p:nvSpPr>
          <p:cNvPr id="35" name="Text 9"/>
          <p:cNvSpPr/>
          <p:nvPr/>
        </p:nvSpPr>
        <p:spPr>
          <a:xfrm>
            <a:off x="8206572" y="52055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zh-TW" alt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簡化操作流程</a:t>
            </a:r>
            <a:endParaRPr lang="en-US" sz="2233" b="1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36" name="Text 10"/>
          <p:cNvSpPr/>
          <p:nvPr/>
        </p:nvSpPr>
        <p:spPr>
          <a:xfrm>
            <a:off x="8206572" y="5695953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工作人員更快速熟悉流程</a:t>
            </a:r>
            <a:r>
              <a:rPr lang="en-US" altLang="zh-TW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</a:t>
            </a:r>
          </a:p>
          <a:p>
            <a:pPr marL="0" indent="0">
              <a:lnSpc>
                <a:spcPts val="2858"/>
              </a:lnSpc>
              <a:buNone/>
            </a:pPr>
            <a:r>
              <a:rPr lang="zh-TW" alt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降低紙</a:t>
            </a: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本使用率。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3643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24925" y="111155"/>
            <a:ext cx="13000765" cy="1169005"/>
            <a:chOff x="124925" y="111155"/>
            <a:chExt cx="12769272" cy="1169005"/>
          </a:xfrm>
        </p:grpSpPr>
        <p:sp>
          <p:nvSpPr>
            <p:cNvPr id="11" name="五邊形 10"/>
            <p:cNvSpPr/>
            <p:nvPr/>
          </p:nvSpPr>
          <p:spPr>
            <a:xfrm>
              <a:off x="124925" y="111155"/>
              <a:ext cx="12769272" cy="1169005"/>
            </a:xfrm>
            <a:prstGeom prst="homePlate">
              <a:avLst>
                <a:gd name="adj" fmla="val 38892"/>
              </a:avLst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74320" y="381266"/>
              <a:ext cx="3032760" cy="7623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>
              <a:lvl1pPr indent="0">
                <a:lnSpc>
                  <a:spcPts val="5581"/>
                </a:lnSpc>
                <a:buNone/>
                <a:defRPr sz="4465" b="1">
                  <a:solidFill>
                    <a:srgbClr val="4842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護 士 管 理 </a:t>
              </a:r>
              <a:r>
                <a:rPr lang="zh-TW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頁 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面 </a:t>
              </a:r>
              <a:r>
                <a:rPr lang="en-US" altLang="zh-TW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–</a:t>
              </a:r>
              <a:r>
                <a:rPr lang="zh-TW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藥 品 管 理 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TW" altLang="en-US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刪除</a:t>
              </a:r>
              <a:r>
                <a:rPr lang="en-US" altLang="zh-TW" sz="4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690" r="73528"/>
          <a:stretch/>
        </p:blipFill>
        <p:spPr>
          <a:xfrm>
            <a:off x="589279" y="1489094"/>
            <a:ext cx="1574801" cy="18104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6165" r="49898" b="5951"/>
          <a:stretch/>
        </p:blipFill>
        <p:spPr>
          <a:xfrm>
            <a:off x="568959" y="3092769"/>
            <a:ext cx="1584960" cy="170275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9875" r="26342"/>
          <a:stretch/>
        </p:blipFill>
        <p:spPr>
          <a:xfrm>
            <a:off x="576027" y="4645642"/>
            <a:ext cx="1574800" cy="181049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73424" r="2793"/>
          <a:stretch/>
        </p:blipFill>
        <p:spPr>
          <a:xfrm>
            <a:off x="568960" y="6191972"/>
            <a:ext cx="1574800" cy="1810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文字方塊 23"/>
          <p:cNvSpPr txBox="1"/>
          <p:nvPr/>
        </p:nvSpPr>
        <p:spPr>
          <a:xfrm>
            <a:off x="3566000" y="1663244"/>
            <a:ext cx="637386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點擊刪除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，範例將編號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的感冒藥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838" y="2155153"/>
            <a:ext cx="9459121" cy="5847311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3555838" y="4270452"/>
            <a:ext cx="987109" cy="117022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10704669" y="1538413"/>
            <a:ext cx="3586480" cy="1311656"/>
            <a:chOff x="13274040" y="4492021"/>
            <a:chExt cx="4648200" cy="1699951"/>
          </a:xfrm>
        </p:grpSpPr>
        <p:sp>
          <p:nvSpPr>
            <p:cNvPr id="6" name="圓角矩形 5"/>
            <p:cNvSpPr/>
            <p:nvPr/>
          </p:nvSpPr>
          <p:spPr>
            <a:xfrm>
              <a:off x="13274040" y="4492021"/>
              <a:ext cx="4648200" cy="169995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A7928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68094" y="4721765"/>
              <a:ext cx="4308100" cy="1260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357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0" y="-15047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矩形 4"/>
          <p:cNvSpPr/>
          <p:nvPr/>
        </p:nvSpPr>
        <p:spPr>
          <a:xfrm>
            <a:off x="740655" y="210202"/>
            <a:ext cx="3415862" cy="10195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655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151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1646" y="2075787"/>
            <a:ext cx="224214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2143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0077" y="3775842"/>
            <a:ext cx="2362943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病人註冊及登入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79494" y="5667696"/>
            <a:ext cx="20285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病人服務頁面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34481" y="5667696"/>
            <a:ext cx="2022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89744" y="5664883"/>
            <a:ext cx="2056365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2459421" y="1229706"/>
            <a:ext cx="0" cy="304804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中括弧 30"/>
          <p:cNvSpPr/>
          <p:nvPr/>
        </p:nvSpPr>
        <p:spPr>
          <a:xfrm rot="5400000">
            <a:off x="5529513" y="-2605495"/>
            <a:ext cx="641131" cy="8921142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72152" y="1534510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252139" y="1534509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中括弧 38"/>
          <p:cNvSpPr/>
          <p:nvPr/>
        </p:nvSpPr>
        <p:spPr>
          <a:xfrm rot="5400000">
            <a:off x="8716589" y="1471722"/>
            <a:ext cx="641131" cy="4161544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10068161" y="2785234"/>
            <a:ext cx="0" cy="446693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中括弧 41"/>
          <p:cNvSpPr/>
          <p:nvPr/>
        </p:nvSpPr>
        <p:spPr>
          <a:xfrm rot="5400000">
            <a:off x="11102283" y="2967110"/>
            <a:ext cx="641131" cy="5043833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直線接點 42"/>
          <p:cNvCxnSpPr>
            <a:endCxn id="20" idx="0"/>
          </p:cNvCxnSpPr>
          <p:nvPr/>
        </p:nvCxnSpPr>
        <p:spPr>
          <a:xfrm>
            <a:off x="11117927" y="4682352"/>
            <a:ext cx="0" cy="982531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6817164" y="4632433"/>
            <a:ext cx="1" cy="1058906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2377692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62330" y="3820503"/>
            <a:ext cx="3310602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93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五邊形 2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 生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4031"/>
              </p:ext>
            </p:extLst>
          </p:nvPr>
        </p:nvGraphicFramePr>
        <p:xfrm>
          <a:off x="274321" y="1764253"/>
          <a:ext cx="11429999" cy="609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430">
                  <a:extLst>
                    <a:ext uri="{9D8B030D-6E8A-4147-A177-3AD203B41FA5}">
                      <a16:colId xmlns:a16="http://schemas.microsoft.com/office/drawing/2014/main" val="2160732107"/>
                    </a:ext>
                  </a:extLst>
                </a:gridCol>
                <a:gridCol w="2086341">
                  <a:extLst>
                    <a:ext uri="{9D8B030D-6E8A-4147-A177-3AD203B41FA5}">
                      <a16:colId xmlns:a16="http://schemas.microsoft.com/office/drawing/2014/main" val="2536741358"/>
                    </a:ext>
                  </a:extLst>
                </a:gridCol>
                <a:gridCol w="2697514">
                  <a:extLst>
                    <a:ext uri="{9D8B030D-6E8A-4147-A177-3AD203B41FA5}">
                      <a16:colId xmlns:a16="http://schemas.microsoft.com/office/drawing/2014/main" val="2653499410"/>
                    </a:ext>
                  </a:extLst>
                </a:gridCol>
                <a:gridCol w="4362714">
                  <a:extLst>
                    <a:ext uri="{9D8B030D-6E8A-4147-A177-3AD203B41FA5}">
                      <a16:colId xmlns:a16="http://schemas.microsoft.com/office/drawing/2014/main" val="2682374830"/>
                    </a:ext>
                  </a:extLst>
                </a:gridCol>
              </a:tblGrid>
              <a:tr h="509753">
                <a:tc gridSpan="4">
                  <a:txBody>
                    <a:bodyPr/>
                    <a:lstStyle/>
                    <a:p>
                      <a:pPr algn="l"/>
                      <a:r>
                        <a:rPr lang="zh-TW" altLang="en-US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各別角色瀏覽頁面</a:t>
                      </a:r>
                      <a:endParaRPr lang="zh-TW" alt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92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819469"/>
                  </a:ext>
                </a:extLst>
              </a:tr>
              <a:tr h="509753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 及 註冊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0595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服務頁面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預約掛號頁面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32759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掛號紀錄表、取消預約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3254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就醫紀錄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就醫歷史紀錄、查詢用藥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75816"/>
                  </a:ext>
                </a:extLst>
              </a:tr>
              <a:tr h="509753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護士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7956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護士管理頁面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協助病人預約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預約掛號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42015"/>
                  </a:ext>
                </a:extLst>
              </a:tr>
              <a:tr h="59202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預約查詢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查詢所有病人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18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病人掛號紀錄表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04742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用藥查詢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病人就醫歷史紀錄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80857"/>
                  </a:ext>
                </a:extLst>
              </a:tr>
              <a:tr h="40662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藥品管理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新增修改藥品資訊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064190"/>
                  </a:ext>
                </a:extLst>
              </a:tr>
              <a:tr h="50975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4400" b="1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</a:t>
                      </a:r>
                      <a:endParaRPr lang="zh-TW" altLang="en-US" sz="44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68613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醫生管理頁面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醫生看診表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22306"/>
                  </a:ext>
                </a:extLst>
              </a:tr>
              <a:tr h="50975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F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看診資訊修改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修改藥品及服用天數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267333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64" r="15979"/>
          <a:stretch/>
        </p:blipFill>
        <p:spPr>
          <a:xfrm flipH="1">
            <a:off x="11864050" y="4615563"/>
            <a:ext cx="2523282" cy="3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6" name="五邊形 5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 生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024" y="1375834"/>
            <a:ext cx="5029902" cy="537285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8232499" y="5755820"/>
            <a:ext cx="1063901" cy="560823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8549273" y="6341408"/>
            <a:ext cx="430351" cy="5029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0" y="6904366"/>
            <a:ext cx="1458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病人、護士及醫生登入角色的按鈕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6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pSp>
        <p:nvGrpSpPr>
          <p:cNvPr id="12" name="群組 11"/>
          <p:cNvGrpSpPr/>
          <p:nvPr/>
        </p:nvGrpSpPr>
        <p:grpSpPr>
          <a:xfrm>
            <a:off x="104134" y="1391315"/>
            <a:ext cx="4310834" cy="2376963"/>
            <a:chOff x="0" y="1617173"/>
            <a:chExt cx="4918019" cy="271176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0F8FF"/>
                </a:clrFrom>
                <a:clrTo>
                  <a:srgbClr val="F0F8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753679"/>
              <a:ext cx="4918019" cy="257525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0F8FF"/>
                </a:clrFrom>
                <a:clrTo>
                  <a:srgbClr val="F0F8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4320" y="1617173"/>
              <a:ext cx="2553056" cy="533474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20739"/>
          <a:stretch/>
        </p:blipFill>
        <p:spPr>
          <a:xfrm>
            <a:off x="4809433" y="1310844"/>
            <a:ext cx="9829692" cy="231592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9359"/>
          <a:stretch/>
        </p:blipFill>
        <p:spPr>
          <a:xfrm>
            <a:off x="104134" y="4211704"/>
            <a:ext cx="7082121" cy="3196093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367737" y="1834436"/>
            <a:ext cx="1810663" cy="1685021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134499" y="1865092"/>
            <a:ext cx="276159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12774019" y="2784261"/>
            <a:ext cx="1578590" cy="560823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0389" y="4211704"/>
            <a:ext cx="7122478" cy="3644752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 flipH="1">
            <a:off x="5112877" y="3345085"/>
            <a:ext cx="7661143" cy="7469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56133" y="3737927"/>
            <a:ext cx="4852610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點擊看診顯示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藥品及服用天數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048583" y="7662571"/>
            <a:ext cx="5570756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點擊新增顯示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藥品及服用天數資訊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>
            <a:stCxn id="30" idx="3"/>
          </p:cNvCxnSpPr>
          <p:nvPr/>
        </p:nvCxnSpPr>
        <p:spPr>
          <a:xfrm>
            <a:off x="925975" y="5716756"/>
            <a:ext cx="6585995" cy="1691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151067" y="5436344"/>
            <a:ext cx="774908" cy="560823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25" name="五邊形 24"/>
          <p:cNvSpPr/>
          <p:nvPr/>
        </p:nvSpPr>
        <p:spPr>
          <a:xfrm>
            <a:off x="124925" y="111155"/>
            <a:ext cx="1300076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 生 管 理 頁 面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 診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09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grpSp>
        <p:nvGrpSpPr>
          <p:cNvPr id="12" name="群組 11"/>
          <p:cNvGrpSpPr/>
          <p:nvPr/>
        </p:nvGrpSpPr>
        <p:grpSpPr>
          <a:xfrm>
            <a:off x="104134" y="1391315"/>
            <a:ext cx="4310834" cy="2376963"/>
            <a:chOff x="0" y="1617173"/>
            <a:chExt cx="4918019" cy="271176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0F8FF"/>
                </a:clrFrom>
                <a:clrTo>
                  <a:srgbClr val="F0F8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753679"/>
              <a:ext cx="4918019" cy="257525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0F8FF"/>
                </a:clrFrom>
                <a:clrTo>
                  <a:srgbClr val="F0F8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4320" y="1617173"/>
              <a:ext cx="2553056" cy="533474"/>
            </a:xfrm>
            <a:prstGeom prst="rect">
              <a:avLst/>
            </a:prstGeom>
          </p:spPr>
        </p:pic>
      </p:grpSp>
      <p:sp>
        <p:nvSpPr>
          <p:cNvPr id="13" name="圓角矩形 12"/>
          <p:cNvSpPr/>
          <p:nvPr/>
        </p:nvSpPr>
        <p:spPr>
          <a:xfrm>
            <a:off x="2351165" y="1834436"/>
            <a:ext cx="1810663" cy="1685021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25" name="五邊形 24"/>
          <p:cNvSpPr/>
          <p:nvPr/>
        </p:nvSpPr>
        <p:spPr>
          <a:xfrm>
            <a:off x="124925" y="111155"/>
            <a:ext cx="1300076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 生 管 理 頁 面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 診 修 改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10891"/>
          <a:stretch/>
        </p:blipFill>
        <p:spPr>
          <a:xfrm>
            <a:off x="7132320" y="1358593"/>
            <a:ext cx="7135814" cy="2602752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5270797" y="2321120"/>
            <a:ext cx="881324" cy="7116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ECF4FB"/>
              </a:clrFrom>
              <a:clrTo>
                <a:srgbClr val="ECF4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34" y="4444695"/>
            <a:ext cx="6978324" cy="3553995"/>
          </a:xfrm>
          <a:prstGeom prst="rect">
            <a:avLst/>
          </a:prstGeom>
        </p:spPr>
      </p:pic>
      <p:sp>
        <p:nvSpPr>
          <p:cNvPr id="30" name="圓角矩形 29"/>
          <p:cNvSpPr/>
          <p:nvPr/>
        </p:nvSpPr>
        <p:spPr>
          <a:xfrm>
            <a:off x="12921881" y="2752360"/>
            <a:ext cx="774908" cy="560823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>
            <a:stCxn id="30" idx="1"/>
          </p:cNvCxnSpPr>
          <p:nvPr/>
        </p:nvCxnSpPr>
        <p:spPr>
          <a:xfrm flipH="1">
            <a:off x="5695681" y="3032772"/>
            <a:ext cx="7226200" cy="1040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24925" y="3937841"/>
            <a:ext cx="5570756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修改按鈕，醫生可修改處方籤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42175" y="5902960"/>
            <a:ext cx="75996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162895" y="6699998"/>
            <a:ext cx="4378960" cy="889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8737690" y="5745613"/>
            <a:ext cx="55002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提供醫生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已在資料庫的藥品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提供醫生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藥品功能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165565" y="5633989"/>
            <a:ext cx="774908" cy="482332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3386921" y="7334701"/>
            <a:ext cx="774908" cy="482332"/>
          </a:xfrm>
          <a:prstGeom prst="roundRect">
            <a:avLst>
              <a:gd name="adj" fmla="val 101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8541855" y="5319938"/>
            <a:ext cx="5815276" cy="1883502"/>
          </a:xfrm>
          <a:prstGeom prst="roundRect">
            <a:avLst/>
          </a:prstGeom>
          <a:noFill/>
          <a:ln w="28575">
            <a:solidFill>
              <a:srgbClr val="A7928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7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6" name="五邊形 5"/>
          <p:cNvSpPr/>
          <p:nvPr/>
        </p:nvSpPr>
        <p:spPr>
          <a:xfrm>
            <a:off x="124925" y="111155"/>
            <a:ext cx="5529641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 理 員 登 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5959610" y="2681617"/>
            <a:ext cx="7969972" cy="4407976"/>
            <a:chOff x="3002828" y="2124569"/>
            <a:chExt cx="7969972" cy="440797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0F7FF"/>
                </a:clrFrom>
                <a:clrTo>
                  <a:srgbClr val="F0F7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35" b="91422"/>
            <a:stretch/>
          </p:blipFill>
          <p:spPr>
            <a:xfrm>
              <a:off x="4439307" y="2124569"/>
              <a:ext cx="2781300" cy="54772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0F7FF"/>
                </a:clrFrom>
                <a:clrTo>
                  <a:srgbClr val="F0F7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02828" y="2672295"/>
              <a:ext cx="7969972" cy="3860250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105" y="1852489"/>
            <a:ext cx="4610743" cy="5382376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5959610" y="4393324"/>
            <a:ext cx="746235" cy="766144"/>
          </a:xfrm>
          <a:prstGeom prst="rightArrow">
            <a:avLst/>
          </a:prstGeom>
          <a:solidFill>
            <a:srgbClr val="A7928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0" y="-150471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矩形 4"/>
          <p:cNvSpPr/>
          <p:nvPr/>
        </p:nvSpPr>
        <p:spPr>
          <a:xfrm>
            <a:off x="740655" y="210202"/>
            <a:ext cx="3415862" cy="101950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0655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31151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掛號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21646" y="2075787"/>
            <a:ext cx="224214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取消預約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12143" y="2075787"/>
            <a:ext cx="1949996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50077" y="3775842"/>
            <a:ext cx="2362943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病人註冊及登入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79494" y="5667696"/>
            <a:ext cx="2028500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病人服務頁面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34481" y="5667696"/>
            <a:ext cx="2022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89744" y="5664883"/>
            <a:ext cx="2056365" cy="861849"/>
          </a:xfrm>
          <a:prstGeom prst="rect">
            <a:avLst/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醫生管理頁面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2459421" y="1229706"/>
            <a:ext cx="0" cy="304804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中括弧 30"/>
          <p:cNvSpPr/>
          <p:nvPr/>
        </p:nvSpPr>
        <p:spPr>
          <a:xfrm rot="5400000">
            <a:off x="5529513" y="-2605495"/>
            <a:ext cx="641131" cy="8921142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72152" y="1534510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7252139" y="1534509"/>
            <a:ext cx="0" cy="541277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中括弧 38"/>
          <p:cNvSpPr/>
          <p:nvPr/>
        </p:nvSpPr>
        <p:spPr>
          <a:xfrm rot="5400000">
            <a:off x="8716589" y="1471722"/>
            <a:ext cx="641131" cy="4161544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10068161" y="2785234"/>
            <a:ext cx="0" cy="446693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中括弧 41"/>
          <p:cNvSpPr/>
          <p:nvPr/>
        </p:nvSpPr>
        <p:spPr>
          <a:xfrm rot="5400000">
            <a:off x="11102283" y="2967110"/>
            <a:ext cx="641131" cy="5043833"/>
          </a:xfrm>
          <a:prstGeom prst="leftBracket">
            <a:avLst>
              <a:gd name="adj" fmla="val 0"/>
            </a:avLst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直線接點 42"/>
          <p:cNvCxnSpPr>
            <a:endCxn id="20" idx="0"/>
          </p:cNvCxnSpPr>
          <p:nvPr/>
        </p:nvCxnSpPr>
        <p:spPr>
          <a:xfrm>
            <a:off x="11117927" y="4682352"/>
            <a:ext cx="0" cy="982531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6817164" y="4632433"/>
            <a:ext cx="1" cy="1058906"/>
          </a:xfrm>
          <a:prstGeom prst="line">
            <a:avLst/>
          </a:prstGeom>
          <a:ln w="38100">
            <a:solidFill>
              <a:srgbClr val="A79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162330" y="3820503"/>
            <a:ext cx="3310602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護士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醫生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管理員登入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377692" y="5664883"/>
            <a:ext cx="2056365" cy="8618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管理員頁面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382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25" name="五邊形 24"/>
          <p:cNvSpPr/>
          <p:nvPr/>
        </p:nvSpPr>
        <p:spPr>
          <a:xfrm>
            <a:off x="124925" y="111155"/>
            <a:ext cx="1300076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 理 員 頁 面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 人 管 理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216" y="1481740"/>
            <a:ext cx="7304443" cy="66271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2539" t="5829" r="50105"/>
          <a:stretch/>
        </p:blipFill>
        <p:spPr>
          <a:xfrm>
            <a:off x="611948" y="1782501"/>
            <a:ext cx="2905245" cy="2834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0211" t="3860" r="2810" b="-1"/>
          <a:stretch/>
        </p:blipFill>
        <p:spPr>
          <a:xfrm>
            <a:off x="611948" y="4795293"/>
            <a:ext cx="2905245" cy="2894122"/>
          </a:xfrm>
          <a:prstGeom prst="rect">
            <a:avLst/>
          </a:prstGeom>
        </p:spPr>
      </p:pic>
      <p:sp>
        <p:nvSpPr>
          <p:cNvPr id="37" name="圓角矩形 36"/>
          <p:cNvSpPr/>
          <p:nvPr/>
        </p:nvSpPr>
        <p:spPr>
          <a:xfrm>
            <a:off x="5486140" y="2287371"/>
            <a:ext cx="3472665" cy="4326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9141204" y="2242101"/>
            <a:ext cx="3147015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會員編號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不能修改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7697" y="5738648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867696" y="6164319"/>
            <a:ext cx="662151" cy="2837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867696" y="6584735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867695" y="7010406"/>
            <a:ext cx="662151" cy="2837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0867694" y="7416152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4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  <p:sp>
        <p:nvSpPr>
          <p:cNvPr id="25" name="五邊形 24"/>
          <p:cNvSpPr/>
          <p:nvPr/>
        </p:nvSpPr>
        <p:spPr>
          <a:xfrm>
            <a:off x="124925" y="111155"/>
            <a:ext cx="1300076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 理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員 頁 面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員 工 管 理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2941" y="1569955"/>
            <a:ext cx="6668588" cy="636780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539" t="5829" r="50105"/>
          <a:stretch/>
        </p:blipFill>
        <p:spPr>
          <a:xfrm>
            <a:off x="611948" y="1782501"/>
            <a:ext cx="2905245" cy="283485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l="50211" t="3860" r="2810" b="-1"/>
          <a:stretch/>
        </p:blipFill>
        <p:spPr>
          <a:xfrm>
            <a:off x="611948" y="4795293"/>
            <a:ext cx="2905245" cy="289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圓角矩形 41"/>
          <p:cNvSpPr/>
          <p:nvPr/>
        </p:nvSpPr>
        <p:spPr>
          <a:xfrm>
            <a:off x="5486140" y="2152056"/>
            <a:ext cx="3472665" cy="4326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9097481" y="2106786"/>
            <a:ext cx="3147015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員工編號 </a:t>
            </a: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不能修改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63502" y="5001821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163501" y="5427492"/>
            <a:ext cx="662151" cy="2837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163501" y="5816378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0163500" y="6221029"/>
            <a:ext cx="662151" cy="2837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0163499" y="6616265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0163500" y="7020916"/>
            <a:ext cx="662151" cy="2837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0163499" y="7416152"/>
            <a:ext cx="662151" cy="283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9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5" name="五邊形 4"/>
          <p:cNvSpPr/>
          <p:nvPr/>
        </p:nvSpPr>
        <p:spPr>
          <a:xfrm rot="10800000">
            <a:off x="7269478" y="3413760"/>
            <a:ext cx="6141719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50553" y="3404324"/>
            <a:ext cx="413446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 料 庫</a:t>
            </a:r>
            <a:endParaRPr lang="en-US" altLang="zh-TW" sz="8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8848" y="4860310"/>
            <a:ext cx="29258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Database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0856315" y="251460"/>
            <a:ext cx="2311045" cy="2720340"/>
            <a:chOff x="10856315" y="251460"/>
            <a:chExt cx="3083915" cy="37185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98" b="50451"/>
            <a:stretch/>
          </p:blipFill>
          <p:spPr>
            <a:xfrm>
              <a:off x="11308080" y="251460"/>
              <a:ext cx="2632150" cy="371856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4E2DD"/>
                </a:clrFrom>
                <a:clrTo>
                  <a:srgbClr val="E4E2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09" t="66811" r="22654" b="19584"/>
            <a:stretch/>
          </p:blipFill>
          <p:spPr>
            <a:xfrm>
              <a:off x="10856315" y="1463040"/>
              <a:ext cx="1722120" cy="1021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0356" y="3344614"/>
            <a:ext cx="69557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組員工作分配</a:t>
            </a:r>
          </a:p>
        </p:txBody>
      </p:sp>
      <p:sp>
        <p:nvSpPr>
          <p:cNvPr id="5" name="矩形 4"/>
          <p:cNvSpPr/>
          <p:nvPr/>
        </p:nvSpPr>
        <p:spPr>
          <a:xfrm>
            <a:off x="7637426" y="4791164"/>
            <a:ext cx="53816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Use case diagram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</p:sp>
      <p:grpSp>
        <p:nvGrpSpPr>
          <p:cNvPr id="12" name="群組 11"/>
          <p:cNvGrpSpPr/>
          <p:nvPr/>
        </p:nvGrpSpPr>
        <p:grpSpPr>
          <a:xfrm>
            <a:off x="3550284" y="3264815"/>
            <a:ext cx="2460634" cy="1502980"/>
            <a:chOff x="1313794" y="1324303"/>
            <a:chExt cx="1928294" cy="211783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3" name="圓角矩形 12"/>
            <p:cNvSpPr/>
            <p:nvPr/>
          </p:nvSpPr>
          <p:spPr>
            <a:xfrm>
              <a:off x="1313794" y="1518744"/>
              <a:ext cx="1923393" cy="1923393"/>
            </a:xfrm>
            <a:prstGeom prst="roundRect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1318695" y="1324303"/>
              <a:ext cx="1923393" cy="1923394"/>
            </a:xfrm>
            <a:prstGeom prst="roundRect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陳兆緯</a:t>
              </a:r>
              <a:endParaRPr lang="zh-TW" altLang="en-US" sz="3600" dirty="0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259242" y="1125088"/>
            <a:ext cx="2454380" cy="1502980"/>
            <a:chOff x="1313794" y="1324303"/>
            <a:chExt cx="1923393" cy="211783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圓角矩形 4"/>
            <p:cNvSpPr/>
            <p:nvPr/>
          </p:nvSpPr>
          <p:spPr>
            <a:xfrm>
              <a:off x="1313794" y="1518744"/>
              <a:ext cx="1923393" cy="1923393"/>
            </a:xfrm>
            <a:prstGeom prst="roundRect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313794" y="1324303"/>
              <a:ext cx="1923393" cy="1923394"/>
            </a:xfrm>
            <a:prstGeom prst="roundRect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吳宗祐</a:t>
              </a:r>
              <a:endPara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9029395" y="3249050"/>
            <a:ext cx="2454380" cy="1502980"/>
            <a:chOff x="1313794" y="1324303"/>
            <a:chExt cx="1923393" cy="211783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" name="圓角矩形 9"/>
            <p:cNvSpPr/>
            <p:nvPr/>
          </p:nvSpPr>
          <p:spPr>
            <a:xfrm>
              <a:off x="1313794" y="1518744"/>
              <a:ext cx="1923393" cy="1923393"/>
            </a:xfrm>
            <a:prstGeom prst="roundRect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1313794" y="1324303"/>
              <a:ext cx="1923393" cy="1923394"/>
            </a:xfrm>
            <a:prstGeom prst="roundRect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黃泳承</a:t>
              </a:r>
              <a:endParaRPr lang="zh-TW" altLang="en-US" sz="36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949706" y="5766320"/>
            <a:ext cx="2455861" cy="1502980"/>
            <a:chOff x="1312630" y="1324303"/>
            <a:chExt cx="1924557" cy="211783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6" name="圓角矩形 15"/>
            <p:cNvSpPr/>
            <p:nvPr/>
          </p:nvSpPr>
          <p:spPr>
            <a:xfrm>
              <a:off x="1313794" y="1518744"/>
              <a:ext cx="1923393" cy="1923393"/>
            </a:xfrm>
            <a:prstGeom prst="roundRect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1312630" y="1324303"/>
              <a:ext cx="1923393" cy="1923394"/>
            </a:xfrm>
            <a:prstGeom prst="roundRect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徐崇淵</a:t>
              </a:r>
              <a:endParaRPr lang="zh-TW" altLang="en-US" sz="36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560368" y="5763355"/>
            <a:ext cx="2455866" cy="1502980"/>
            <a:chOff x="1312625" y="1324303"/>
            <a:chExt cx="1924562" cy="211783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9" name="圓角矩形 18"/>
            <p:cNvSpPr/>
            <p:nvPr/>
          </p:nvSpPr>
          <p:spPr>
            <a:xfrm>
              <a:off x="1313794" y="1518744"/>
              <a:ext cx="1923393" cy="1923393"/>
            </a:xfrm>
            <a:prstGeom prst="roundRect">
              <a:avLst/>
            </a:prstGeom>
            <a:solidFill>
              <a:srgbClr val="A792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1312625" y="1324303"/>
              <a:ext cx="1923393" cy="1923394"/>
            </a:xfrm>
            <a:prstGeom prst="roundRect">
              <a:avLst/>
            </a:prstGeom>
            <a:solidFill>
              <a:srgbClr val="FDE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陳穎達</a:t>
              </a:r>
              <a:endParaRPr lang="zh-TW" altLang="en-US" sz="3600" dirty="0"/>
            </a:p>
          </p:txBody>
        </p:sp>
      </p:grpSp>
      <p:sp>
        <p:nvSpPr>
          <p:cNvPr id="30" name="五邊形 29"/>
          <p:cNvSpPr/>
          <p:nvPr/>
        </p:nvSpPr>
        <p:spPr>
          <a:xfrm>
            <a:off x="124926" y="111155"/>
            <a:ext cx="4528098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 員 分 工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358683" y="3004532"/>
            <a:ext cx="2341264" cy="2341263"/>
          </a:xfrm>
          <a:prstGeom prst="ellipse">
            <a:avLst/>
          </a:prstGeom>
          <a:solidFill>
            <a:srgbClr val="FDEFCD"/>
          </a:solidFill>
          <a:ln w="76200">
            <a:solidFill>
              <a:srgbClr val="FDEFC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2">
            <a:clrChange>
              <a:clrFrom>
                <a:srgbClr val="F9F6F0"/>
              </a:clrFrom>
              <a:clrTo>
                <a:srgbClr val="F9F6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6157" y="3013517"/>
            <a:ext cx="2537466" cy="2401273"/>
          </a:xfrm>
          <a:prstGeom prst="rect">
            <a:avLst/>
          </a:prstGeom>
          <a:ln>
            <a:noFill/>
          </a:ln>
        </p:spPr>
      </p:pic>
      <p:sp>
        <p:nvSpPr>
          <p:cNvPr id="39" name="文字方塊 38"/>
          <p:cNvSpPr txBox="1"/>
          <p:nvPr/>
        </p:nvSpPr>
        <p:spPr>
          <a:xfrm>
            <a:off x="223574" y="3054382"/>
            <a:ext cx="32704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實現前後端內容串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協調組內成員分工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實現全後端整體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CRUD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前後端內容規劃及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520089" y="5568687"/>
            <a:ext cx="2839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負責協調整合團隊想法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協助病人前後端串接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文案發想、簡報製作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流程及架構設計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176894" y="877100"/>
            <a:ext cx="43284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前端頁面內容發想及設計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提供小組創意的發想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，如分頁模式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協助病人的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CRUD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資料庫彙整、流程圖及案例圖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1768112" y="3070147"/>
            <a:ext cx="257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前後端內容設計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架構彙整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及流程發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協助護士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CRUD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10806162" y="5672299"/>
            <a:ext cx="2839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專案內容提案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專案架構設計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簡報排版設計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提出專案日後改善建議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5679" y="3344614"/>
            <a:ext cx="55451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 考 資 料</a:t>
            </a:r>
            <a:endParaRPr lang="zh-TW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14983" y="4791164"/>
            <a:ext cx="5426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Use case diagram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zh-TW" altLang="en-US" sz="4465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lang="en-US" sz="4465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zh-TW" altLang="en-US" sz="2233" b="1" dirty="0" smtClean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歷屆學員專案</a:t>
            </a:r>
            <a:endParaRPr lang="en-US" sz="2233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參考其他專案的排版及</a:t>
            </a:r>
            <a:endParaRPr lang="en-US" altLang="zh-TW" sz="1786" dirty="0" smtClean="0">
              <a:solidFill>
                <a:srgbClr val="74655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elasio" pitchFamily="34" charset="-120"/>
            </a:endParaRPr>
          </a:p>
          <a:p>
            <a:pPr marL="0" indent="0" algn="l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流程走向</a:t>
            </a:r>
            <a:endParaRPr lang="en-US" sz="1786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</a:rPr>
              <a:t>Websim.AI</a:t>
            </a:r>
          </a:p>
        </p:txBody>
      </p:sp>
      <p:sp>
        <p:nvSpPr>
          <p:cNvPr id="11" name="Text 6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學習現成的網站架構</a:t>
            </a:r>
            <a:r>
              <a:rPr lang="en-US" altLang="zh-TW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,</a:t>
            </a: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並針對本專案需求進行修改</a:t>
            </a:r>
            <a:endParaRPr lang="en-US" sz="1786" dirty="0">
              <a:solidFill>
                <a:srgbClr val="74655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elasio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en-US" sz="2233" b="1" dirty="0">
                <a:solidFill>
                  <a:srgbClr val="746558"/>
                </a:solidFill>
                <a:latin typeface="Gelasio" pitchFamily="34" charset="0"/>
              </a:rPr>
              <a:t>Chat GPT</a:t>
            </a:r>
          </a:p>
        </p:txBody>
      </p:sp>
      <p:sp>
        <p:nvSpPr>
          <p:cNvPr id="14" name="Text 8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靈活的</a:t>
            </a: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結合</a:t>
            </a:r>
            <a:r>
              <a:rPr lang="en-US" altLang="zh-TW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AI</a:t>
            </a: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工具</a:t>
            </a:r>
            <a:r>
              <a:rPr lang="en-US" altLang="zh-TW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,</a:t>
            </a: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使得代碼更加的簡潔</a:t>
            </a:r>
            <a:endParaRPr lang="en-US" sz="1786" dirty="0">
              <a:solidFill>
                <a:srgbClr val="74655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elasio" pitchFamily="34" charset="-12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zh-TW" altLang="en-US" sz="2233" b="1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各大診所網站</a:t>
            </a:r>
            <a:endParaRPr lang="en-US" sz="2233" b="1" dirty="0">
              <a:solidFill>
                <a:srgbClr val="7465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實際操作線上流程</a:t>
            </a:r>
            <a:r>
              <a:rPr lang="en-US" altLang="zh-TW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,</a:t>
            </a:r>
            <a:r>
              <a:rPr lang="zh-TW" alt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並親自到診所實地取材</a:t>
            </a:r>
            <a:r>
              <a:rPr lang="en-US" sz="1786" dirty="0">
                <a:solidFill>
                  <a:srgbClr val="7465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lasio" pitchFamily="34" charset="-120"/>
              </a:rPr>
              <a:t>。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0714595" y="4846332"/>
            <a:ext cx="961923" cy="977955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15509" y="0"/>
            <a:ext cx="14630400" cy="2480442"/>
            <a:chOff x="0" y="687573"/>
            <a:chExt cx="14630400" cy="2480442"/>
          </a:xfrm>
        </p:grpSpPr>
        <p:sp>
          <p:nvSpPr>
            <p:cNvPr id="25" name="矩形 24"/>
            <p:cNvSpPr/>
            <p:nvPr/>
          </p:nvSpPr>
          <p:spPr>
            <a:xfrm>
              <a:off x="0" y="687573"/>
              <a:ext cx="14630400" cy="2480442"/>
            </a:xfrm>
            <a:prstGeom prst="rect">
              <a:avLst/>
            </a:prstGeom>
            <a:solidFill>
              <a:srgbClr val="FFF8E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7"/>
            <a:srcRect l="22773" t="51572" r="19109" b="18079"/>
            <a:stretch/>
          </p:blipFill>
          <p:spPr>
            <a:xfrm>
              <a:off x="3233786" y="687573"/>
              <a:ext cx="8502869" cy="2480442"/>
            </a:xfrm>
            <a:prstGeom prst="rect">
              <a:avLst/>
            </a:prstGeom>
            <a:effectLst/>
          </p:spPr>
        </p:pic>
      </p:grpSp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clrChange>
              <a:clrFrom>
                <a:srgbClr val="F9F6F0"/>
              </a:clrFrom>
              <a:clrTo>
                <a:srgbClr val="F9F6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85742" y="194018"/>
            <a:ext cx="2211079" cy="20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09280"/>
          </a:xfrm>
          <a:prstGeom prst="rect">
            <a:avLst/>
          </a:prstGeom>
        </p:spPr>
      </p:pic>
      <p:sp>
        <p:nvSpPr>
          <p:cNvPr id="3" name="五邊形 2"/>
          <p:cNvSpPr/>
          <p:nvPr/>
        </p:nvSpPr>
        <p:spPr>
          <a:xfrm rot="10800000">
            <a:off x="6167396" y="3399770"/>
            <a:ext cx="8214361" cy="1371600"/>
          </a:xfrm>
          <a:prstGeom prst="homePlate">
            <a:avLst>
              <a:gd name="adj" fmla="val 0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5679" y="3344614"/>
            <a:ext cx="55451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 來 改 善</a:t>
            </a:r>
            <a:endParaRPr lang="zh-TW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7426" y="4791164"/>
            <a:ext cx="53816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b="1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Use case diagram</a:t>
            </a:r>
            <a:endParaRPr lang="en-US" altLang="zh-TW" sz="54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zh-TW" altLang="en-US" sz="4465" b="1" dirty="0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US" sz="446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7" name="Shape 4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8" name="Shape 5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6540103" y="2792135"/>
            <a:ext cx="1604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7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zh-TW" alt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出缺席系統</a:t>
            </a:r>
            <a:endParaRPr lang="en-US" sz="2233" b="1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8"/>
              </a:lnSpc>
            </a:pPr>
            <a:r>
              <a:rPr lang="zh-TW" altLang="en-US" sz="178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落實輪班制度，診所管理透明化。</a:t>
            </a:r>
            <a:endParaRPr lang="en-US" sz="1786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3" name="Shape 10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6517243" y="4325898"/>
            <a:ext cx="20621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2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zh-TW" altLang="en-US" sz="2233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線上看診</a:t>
            </a:r>
            <a:endParaRPr lang="en-US" sz="2233" b="1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透過視訊簡易診療，靈活安排會診時間</a:t>
            </a:r>
            <a:r>
              <a:rPr 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。</a:t>
            </a:r>
            <a:endParaRPr lang="en-US" sz="1786" dirty="0"/>
          </a:p>
        </p:txBody>
      </p:sp>
      <p:sp>
        <p:nvSpPr>
          <p:cNvPr id="17" name="Shape 14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9" name="Text 16"/>
          <p:cNvSpPr/>
          <p:nvPr/>
        </p:nvSpPr>
        <p:spPr>
          <a:xfrm>
            <a:off x="6517838" y="5859661"/>
            <a:ext cx="20502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電子病歷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zh-TW" alt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可以透過電子郵件直接寄送診斷書及收據</a:t>
            </a:r>
            <a:r>
              <a:rPr lang="en-US" sz="1786" dirty="0" smtClean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。</a:t>
            </a:r>
            <a:endParaRPr lang="en-US" sz="1786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3" name="文字方塊 2"/>
          <p:cNvSpPr txBox="1"/>
          <p:nvPr/>
        </p:nvSpPr>
        <p:spPr>
          <a:xfrm>
            <a:off x="0" y="5686096"/>
            <a:ext cx="1463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 smtClean="0">
                <a:solidFill>
                  <a:srgbClr val="A792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謝謝您的聆聽</a:t>
            </a:r>
            <a:endParaRPr lang="zh-TW" altLang="en-US" sz="8000" b="1" dirty="0">
              <a:solidFill>
                <a:srgbClr val="A792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9F6F0"/>
              </a:clrFrom>
              <a:clrTo>
                <a:srgbClr val="F9F6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363" y="961274"/>
            <a:ext cx="4447031" cy="42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19" name="圓角矩形 18"/>
          <p:cNvSpPr/>
          <p:nvPr/>
        </p:nvSpPr>
        <p:spPr>
          <a:xfrm>
            <a:off x="2026920" y="1550271"/>
            <a:ext cx="10637520" cy="5856370"/>
          </a:xfrm>
          <a:prstGeom prst="roundRect">
            <a:avLst>
              <a:gd name="adj" fmla="val 1186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 b="33153"/>
          <a:stretch/>
        </p:blipFill>
        <p:spPr>
          <a:xfrm>
            <a:off x="2553606" y="1622702"/>
            <a:ext cx="9425033" cy="5950707"/>
          </a:xfrm>
          <a:prstGeom prst="rect">
            <a:avLst/>
          </a:prstGeom>
        </p:spPr>
      </p:pic>
      <p:sp>
        <p:nvSpPr>
          <p:cNvPr id="21" name="五邊形 20"/>
          <p:cNvSpPr/>
          <p:nvPr/>
        </p:nvSpPr>
        <p:spPr>
          <a:xfrm>
            <a:off x="124925" y="126395"/>
            <a:ext cx="3593635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058526" y="4978400"/>
            <a:ext cx="2265199" cy="32512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498546" y="4978400"/>
            <a:ext cx="1791717" cy="32512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21" name="五邊形 20"/>
          <p:cNvSpPr/>
          <p:nvPr/>
        </p:nvSpPr>
        <p:spPr>
          <a:xfrm>
            <a:off x="124926" y="126395"/>
            <a:ext cx="12573450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病人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5184"/>
              </p:ext>
            </p:extLst>
          </p:nvPr>
        </p:nvGraphicFramePr>
        <p:xfrm>
          <a:off x="4173970" y="2013986"/>
          <a:ext cx="10109201" cy="507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4270">
                  <a:extLst>
                    <a:ext uri="{9D8B030D-6E8A-4147-A177-3AD203B41FA5}">
                      <a16:colId xmlns:a16="http://schemas.microsoft.com/office/drawing/2014/main" val="4097111497"/>
                    </a:ext>
                  </a:extLst>
                </a:gridCol>
                <a:gridCol w="2306320">
                  <a:extLst>
                    <a:ext uri="{9D8B030D-6E8A-4147-A177-3AD203B41FA5}">
                      <a16:colId xmlns:a16="http://schemas.microsoft.com/office/drawing/2014/main" val="4246069661"/>
                    </a:ext>
                  </a:extLst>
                </a:gridCol>
                <a:gridCol w="4468611">
                  <a:extLst>
                    <a:ext uri="{9D8B030D-6E8A-4147-A177-3AD203B41FA5}">
                      <a16:colId xmlns:a16="http://schemas.microsoft.com/office/drawing/2014/main" val="2020968692"/>
                    </a:ext>
                  </a:extLst>
                </a:gridCol>
              </a:tblGrid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病人身份證字號 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patId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VARCHAR(20) [PK/NN]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87759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病人姓名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patName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86293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病人生理性別</a:t>
                      </a: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	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patGender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5672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病人生日</a:t>
                      </a:r>
                      <a:endParaRPr lang="en-US" altLang="zh-TW" sz="24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patBirth 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DATE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74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病人電話</a:t>
                      </a:r>
                      <a:endParaRPr lang="en-US" altLang="zh-TW" sz="24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patPhone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VARCHAR(20)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67942"/>
                  </a:ext>
                </a:extLst>
              </a:tr>
            </a:tbl>
          </a:graphicData>
        </a:graphic>
      </p:graphicFrame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822730" y="5547360"/>
            <a:ext cx="1663266" cy="238725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7" t="44951" r="6468" b="36288"/>
          <a:stretch/>
        </p:blipFill>
        <p:spPr>
          <a:xfrm>
            <a:off x="225022" y="2237506"/>
            <a:ext cx="3601720" cy="407151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2796486" y="5547360"/>
            <a:ext cx="1315603" cy="23872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10" name="五邊形 9"/>
          <p:cNvSpPr/>
          <p:nvPr/>
        </p:nvSpPr>
        <p:spPr>
          <a:xfrm>
            <a:off x="124925" y="126395"/>
            <a:ext cx="12573451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醫事人員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Staff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8256" r="81837" b="75656"/>
          <a:stretch/>
        </p:blipFill>
        <p:spPr>
          <a:xfrm>
            <a:off x="225023" y="2237506"/>
            <a:ext cx="3452897" cy="3309854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34019"/>
              </p:ext>
            </p:extLst>
          </p:nvPr>
        </p:nvGraphicFramePr>
        <p:xfrm>
          <a:off x="4173970" y="2013986"/>
          <a:ext cx="10109201" cy="406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110">
                  <a:extLst>
                    <a:ext uri="{9D8B030D-6E8A-4147-A177-3AD203B41FA5}">
                      <a16:colId xmlns:a16="http://schemas.microsoft.com/office/drawing/2014/main" val="4097111497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246069661"/>
                    </a:ext>
                  </a:extLst>
                </a:gridCol>
                <a:gridCol w="4468611">
                  <a:extLst>
                    <a:ext uri="{9D8B030D-6E8A-4147-A177-3AD203B41FA5}">
                      <a16:colId xmlns:a16="http://schemas.microsoft.com/office/drawing/2014/main" val="2020968692"/>
                    </a:ext>
                  </a:extLst>
                </a:gridCol>
              </a:tblGrid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醫事人員編號 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stafCode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VARCHAR(20) [PK/NN]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87759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醫事人員姓名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stafName</a:t>
                      </a:r>
                      <a:endParaRPr lang="zh-TW" altLang="en-US" sz="2400" b="1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86293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醫事人員抬頭</a:t>
                      </a: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	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stafJobTitle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5672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醫事人員</a:t>
                      </a: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身份證字號 </a:t>
                      </a:r>
                      <a:endParaRPr lang="zh-TW" altLang="en-US" sz="2400" dirty="0" smtClean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stafId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dirty="0" smtClean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744"/>
                  </a:ext>
                </a:extLst>
              </a:tr>
            </a:tbl>
          </a:graphicData>
        </a:graphic>
      </p:graphicFrame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822730" y="5547360"/>
            <a:ext cx="1663266" cy="238725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2796486" y="5547360"/>
            <a:ext cx="1315603" cy="23872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9" t="41112" r="68197" b="38762"/>
          <a:stretch/>
        </p:blipFill>
        <p:spPr>
          <a:xfrm>
            <a:off x="365759" y="2421583"/>
            <a:ext cx="3352801" cy="3582977"/>
          </a:xfrm>
          <a:prstGeom prst="rect">
            <a:avLst/>
          </a:prstGeom>
        </p:spPr>
      </p:pic>
      <p:sp>
        <p:nvSpPr>
          <p:cNvPr id="10" name="五邊形 9"/>
          <p:cNvSpPr/>
          <p:nvPr/>
        </p:nvSpPr>
        <p:spPr>
          <a:xfrm>
            <a:off x="124925" y="126395"/>
            <a:ext cx="12573451" cy="1169005"/>
          </a:xfrm>
          <a:prstGeom prst="homePlate">
            <a:avLst>
              <a:gd name="adj" fmla="val 38892"/>
            </a:avLst>
          </a:prstGeom>
          <a:solidFill>
            <a:srgbClr val="A79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4320" y="381266"/>
            <a:ext cx="3032760" cy="76238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indent="0">
              <a:lnSpc>
                <a:spcPts val="5581"/>
              </a:lnSpc>
              <a:buNone/>
              <a:defRPr sz="4465" b="1">
                <a:solidFill>
                  <a:srgbClr val="4842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 料 庫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zh-TW" alt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預約 </a:t>
            </a:r>
            <a:r>
              <a:rPr lang="en-US" altLang="zh-TW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Appointment</a:t>
            </a:r>
            <a:endParaRPr lang="zh-TW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73171"/>
              </p:ext>
            </p:extLst>
          </p:nvPr>
        </p:nvGraphicFramePr>
        <p:xfrm>
          <a:off x="4173970" y="2013986"/>
          <a:ext cx="10109201" cy="609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110">
                  <a:extLst>
                    <a:ext uri="{9D8B030D-6E8A-4147-A177-3AD203B41FA5}">
                      <a16:colId xmlns:a16="http://schemas.microsoft.com/office/drawing/2014/main" val="4097111497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4246069661"/>
                    </a:ext>
                  </a:extLst>
                </a:gridCol>
                <a:gridCol w="4458451">
                  <a:extLst>
                    <a:ext uri="{9D8B030D-6E8A-4147-A177-3AD203B41FA5}">
                      <a16:colId xmlns:a16="http://schemas.microsoft.com/office/drawing/2014/main" val="2020968692"/>
                    </a:ext>
                  </a:extLst>
                </a:gridCol>
              </a:tblGrid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病人身份證字號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patId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VARCHAR(20) [PK/NN]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87759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kern="1200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醫事人員編號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medicalstafCode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586293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預約日期</a:t>
                      </a:r>
                      <a:endParaRPr lang="zh-TW" altLang="en-US" sz="2400" dirty="0">
                        <a:solidFill>
                          <a:srgbClr val="484237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apDate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DATE</a:t>
                      </a:r>
                      <a:endParaRPr lang="zh-TW" altLang="en-US" sz="2400" dirty="0">
                        <a:solidFill>
                          <a:srgbClr val="484237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5672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預約時間</a:t>
                      </a:r>
                      <a:endParaRPr lang="en-US" altLang="zh-TW" sz="24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apTime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8744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預約編號</a:t>
                      </a:r>
                      <a:endParaRPr lang="en-US" altLang="zh-TW" sz="24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apCode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VARCHAR(45)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667942"/>
                  </a:ext>
                </a:extLst>
              </a:tr>
              <a:tr h="10151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484237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預約狀況</a:t>
                      </a:r>
                      <a:endParaRPr lang="en-US" altLang="zh-TW" sz="2400" b="1" dirty="0" smtClean="0">
                        <a:solidFill>
                          <a:srgbClr val="484237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status</a:t>
                      </a:r>
                      <a:endParaRPr lang="zh-TW" altLang="en-US" sz="2400" b="1" kern="1200" dirty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rgbClr val="484237"/>
                          </a:solidFill>
                          <a:latin typeface="+mn-lt"/>
                          <a:ea typeface="微軟正黑體" panose="020B0604030504040204" pitchFamily="34" charset="-120"/>
                          <a:cs typeface="+mn-cs"/>
                          <a:sym typeface="Wingdings" panose="05000000000000000000" pitchFamily="2" charset="2"/>
                        </a:rPr>
                        <a:t>VARCHAR(20)</a:t>
                      </a:r>
                      <a:endParaRPr lang="zh-TW" altLang="en-US" sz="2400" b="1" kern="1200" dirty="0" smtClean="0">
                        <a:solidFill>
                          <a:srgbClr val="484237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928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225840"/>
                  </a:ext>
                </a:extLst>
              </a:tr>
            </a:tbl>
          </a:graphicData>
        </a:graphic>
      </p:graphicFrame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9" b="46065"/>
          <a:stretch/>
        </p:blipFill>
        <p:spPr>
          <a:xfrm>
            <a:off x="12822730" y="5547360"/>
            <a:ext cx="1663266" cy="2387256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8376" y="7573409"/>
            <a:ext cx="1833869" cy="582667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4E2DD"/>
              </a:clrFrom>
              <a:clrTo>
                <a:srgbClr val="E4E2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r="42461" b="46201"/>
          <a:stretch/>
        </p:blipFill>
        <p:spPr>
          <a:xfrm>
            <a:off x="2796486" y="5547360"/>
            <a:ext cx="1315603" cy="23872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6789" y="59778"/>
            <a:ext cx="887892" cy="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1898</Words>
  <Application>Microsoft Office PowerPoint</Application>
  <PresentationFormat>自訂</PresentationFormat>
  <Paragraphs>477</Paragraphs>
  <Slides>56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5" baseType="lpstr">
      <vt:lpstr>Gelasio</vt:lpstr>
      <vt:lpstr>微軟正黑體</vt:lpstr>
      <vt:lpstr>新細明體</vt:lpstr>
      <vt:lpstr>標楷體</vt:lpstr>
      <vt:lpstr>Arial</vt:lpstr>
      <vt:lpstr>Bauhaus 93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141</cp:revision>
  <dcterms:created xsi:type="dcterms:W3CDTF">2024-08-21T19:57:28Z</dcterms:created>
  <dcterms:modified xsi:type="dcterms:W3CDTF">2024-08-28T07:49:11Z</dcterms:modified>
</cp:coreProperties>
</file>